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4" r:id="rId7"/>
  </p:sldMasterIdLst>
  <p:notesMasterIdLst>
    <p:notesMasterId r:id="rId75"/>
  </p:notesMasterIdLst>
  <p:sldIdLst>
    <p:sldId id="257" r:id="rId8"/>
    <p:sldId id="1102" r:id="rId9"/>
    <p:sldId id="1206" r:id="rId10"/>
    <p:sldId id="1223" r:id="rId11"/>
    <p:sldId id="1312" r:id="rId12"/>
    <p:sldId id="1305" r:id="rId13"/>
    <p:sldId id="1229" r:id="rId14"/>
    <p:sldId id="1264" r:id="rId15"/>
    <p:sldId id="1315" r:id="rId16"/>
    <p:sldId id="1222" r:id="rId17"/>
    <p:sldId id="1251" r:id="rId18"/>
    <p:sldId id="1313" r:id="rId19"/>
    <p:sldId id="1335" r:id="rId20"/>
    <p:sldId id="1336" r:id="rId21"/>
    <p:sldId id="1101" r:id="rId22"/>
    <p:sldId id="1109" r:id="rId23"/>
    <p:sldId id="1103" r:id="rId24"/>
    <p:sldId id="1104" r:id="rId25"/>
    <p:sldId id="1340" r:id="rId26"/>
    <p:sldId id="1106" r:id="rId27"/>
    <p:sldId id="1256" r:id="rId28"/>
    <p:sldId id="1337" r:id="rId29"/>
    <p:sldId id="1105" r:id="rId30"/>
    <p:sldId id="1338" r:id="rId31"/>
    <p:sldId id="1224" r:id="rId32"/>
    <p:sldId id="1225" r:id="rId33"/>
    <p:sldId id="1227" r:id="rId34"/>
    <p:sldId id="1228" r:id="rId35"/>
    <p:sldId id="1339" r:id="rId36"/>
    <p:sldId id="1226" r:id="rId37"/>
    <p:sldId id="1232" r:id="rId38"/>
    <p:sldId id="1317" r:id="rId39"/>
    <p:sldId id="1318" r:id="rId40"/>
    <p:sldId id="1319" r:id="rId41"/>
    <p:sldId id="1316" r:id="rId42"/>
    <p:sldId id="1287" r:id="rId43"/>
    <p:sldId id="1286" r:id="rId44"/>
    <p:sldId id="1288" r:id="rId45"/>
    <p:sldId id="1114" r:id="rId46"/>
    <p:sldId id="1329" r:id="rId47"/>
    <p:sldId id="1112" r:id="rId48"/>
    <p:sldId id="1331" r:id="rId49"/>
    <p:sldId id="1307" r:id="rId50"/>
    <p:sldId id="1308" r:id="rId51"/>
    <p:sldId id="1309" r:id="rId52"/>
    <p:sldId id="1310" r:id="rId53"/>
    <p:sldId id="1311" r:id="rId54"/>
    <p:sldId id="1330" r:id="rId55"/>
    <p:sldId id="1320" r:id="rId56"/>
    <p:sldId id="1321" r:id="rId57"/>
    <p:sldId id="1257" r:id="rId58"/>
    <p:sldId id="1265" r:id="rId59"/>
    <p:sldId id="1322" r:id="rId60"/>
    <p:sldId id="1263" r:id="rId61"/>
    <p:sldId id="1323" r:id="rId62"/>
    <p:sldId id="1324" r:id="rId63"/>
    <p:sldId id="1325" r:id="rId64"/>
    <p:sldId id="1237" r:id="rId65"/>
    <p:sldId id="1326" r:id="rId66"/>
    <p:sldId id="1236" r:id="rId67"/>
    <p:sldId id="1238" r:id="rId68"/>
    <p:sldId id="1259" r:id="rId69"/>
    <p:sldId id="1328" r:id="rId70"/>
    <p:sldId id="1334" r:id="rId71"/>
    <p:sldId id="1193" r:id="rId72"/>
    <p:sldId id="1121" r:id="rId73"/>
    <p:sldId id="1282"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30A1"/>
    <a:srgbClr val="D13EDE"/>
    <a:srgbClr val="D0AFED"/>
    <a:srgbClr val="7C21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4" autoAdjust="0"/>
    <p:restoredTop sz="94672"/>
  </p:normalViewPr>
  <p:slideViewPr>
    <p:cSldViewPr snapToGrid="0">
      <p:cViewPr varScale="1">
        <p:scale>
          <a:sx n="79" d="100"/>
          <a:sy n="79" d="100"/>
        </p:scale>
        <p:origin x="8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08110-9BA2-40F3-B6DB-4EF300104436}" type="datetimeFigureOut">
              <a:t>5/23/2026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26E298-CAA4-4BD7-B451-8C984D3746D8}" type="slidenum">
              <a:t>‹#›</a:t>
            </a:fld>
            <a:endParaRPr lang="en-GB"/>
          </a:p>
        </p:txBody>
      </p:sp>
    </p:spTree>
    <p:extLst>
      <p:ext uri="{BB962C8B-B14F-4D97-AF65-F5344CB8AC3E}">
        <p14:creationId xmlns:p14="http://schemas.microsoft.com/office/powerpoint/2010/main" val="2114685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876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Reminder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127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Membership increased by almost 50%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447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C14C-3AC5-9478-F4DA-CF5C6664C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12851-0286-BAB7-BAFE-8FDE96554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B33B6B-BD36-69E4-73EA-249760A9319A}"/>
              </a:ext>
            </a:extLst>
          </p:cNvPr>
          <p:cNvSpPr>
            <a:spLocks noGrp="1"/>
          </p:cNvSpPr>
          <p:nvPr>
            <p:ph type="body" idx="1"/>
          </p:nvPr>
        </p:nvSpPr>
        <p:spPr/>
        <p:txBody>
          <a:bodyPr/>
          <a:lstStyle/>
          <a:p>
            <a:r>
              <a:rPr lang="en-GB" dirty="0"/>
              <a:t>Discourse topics in past year</a:t>
            </a:r>
          </a:p>
        </p:txBody>
      </p:sp>
      <p:sp>
        <p:nvSpPr>
          <p:cNvPr id="4" name="Slide Number Placeholder 3">
            <a:extLst>
              <a:ext uri="{FF2B5EF4-FFF2-40B4-BE49-F238E27FC236}">
                <a16:creationId xmlns:a16="http://schemas.microsoft.com/office/drawing/2014/main" id="{8C609B12-4261-E215-C86A-9486253C7E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400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Podcast (</a:t>
            </a:r>
            <a:r>
              <a:rPr lang="en-GB" dirty="0" err="1"/>
              <a:t>incl</a:t>
            </a:r>
            <a:r>
              <a:rPr lang="en-GB" dirty="0"/>
              <a:t> QR code to link to this directly)</a:t>
            </a:r>
          </a:p>
          <a:p>
            <a:r>
              <a:rPr lang="en-GB" dirty="0"/>
              <a:t>Checklist on AVA Website</a:t>
            </a:r>
          </a:p>
          <a:p>
            <a:endParaRPr lang="en-GB" dirty="0"/>
          </a:p>
          <a:p>
            <a:r>
              <a:rPr lang="en-GB" dirty="0"/>
              <a:t>[Also publicised at various conferences: WCVA and </a:t>
            </a:r>
            <a:r>
              <a:rPr lang="en-GB" dirty="0" err="1"/>
              <a:t>RCoA</a:t>
            </a:r>
            <a:r>
              <a:rPr lang="en-GB" dirty="0"/>
              <a:t>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9456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Growth / Engagement</a:t>
            </a:r>
          </a:p>
          <a:p>
            <a:endParaRPr lang="en-GB" dirty="0"/>
          </a:p>
          <a:p>
            <a:r>
              <a:rPr lang="en-GB" dirty="0"/>
              <a:t>NC3Rs webinars x2 – June 2026</a:t>
            </a:r>
          </a:p>
          <a:p>
            <a:r>
              <a:rPr lang="en-GB" dirty="0"/>
              <a:t>ANZCVS – July 2026</a:t>
            </a:r>
          </a:p>
          <a:p>
            <a:endParaRPr lang="en-GB" dirty="0"/>
          </a:p>
          <a:p>
            <a:r>
              <a:rPr lang="en-GB" dirty="0"/>
              <a:t>Position statement on reporting – imminent</a:t>
            </a:r>
          </a:p>
          <a:p>
            <a:r>
              <a:rPr lang="en-GB" dirty="0"/>
              <a:t>VAA editorial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41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91020-B7D7-9280-2EF7-33AC3FB0D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A8CB5-9BFD-8F42-B476-F6642544E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4CB45-B86D-124C-03F3-5FDEF954B54E}"/>
              </a:ext>
            </a:extLst>
          </p:cNvPr>
          <p:cNvSpPr>
            <a:spLocks noGrp="1"/>
          </p:cNvSpPr>
          <p:nvPr>
            <p:ph type="body" idx="1"/>
          </p:nvPr>
        </p:nvSpPr>
        <p:spPr/>
        <p:txBody>
          <a:bodyPr/>
          <a:lstStyle/>
          <a:p>
            <a:r>
              <a:rPr lang="en-GB" dirty="0"/>
              <a:t>Would not be possible without the support of…</a:t>
            </a:r>
          </a:p>
        </p:txBody>
      </p:sp>
      <p:sp>
        <p:nvSpPr>
          <p:cNvPr id="4" name="Slide Number Placeholder 3">
            <a:extLst>
              <a:ext uri="{FF2B5EF4-FFF2-40B4-BE49-F238E27FC236}">
                <a16:creationId xmlns:a16="http://schemas.microsoft.com/office/drawing/2014/main" id="{169E5B4D-D04F-3ABE-24C0-8908B1D28A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900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AVA website address</a:t>
            </a:r>
          </a:p>
          <a:p>
            <a:r>
              <a:rPr lang="en-GB" dirty="0" err="1"/>
              <a:t>Qrcode</a:t>
            </a:r>
            <a:endParaRPr lang="en-GB" dirty="0"/>
          </a:p>
          <a:p>
            <a:r>
              <a:rPr lang="en-GB" dirty="0"/>
              <a:t>Email address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4265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Would not be possible without the support of…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E4BF8-93AE-AE43-AC8D-E265D4DBCF5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769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incredibly fortunate to be invited to </a:t>
            </a:r>
            <a:r>
              <a:rPr lang="en-US" dirty="0" err="1"/>
              <a:t>Kahun</a:t>
            </a:r>
            <a:r>
              <a:rPr lang="en-US" dirty="0"/>
              <a:t>, the first Congress of the Egyptian Small Animal Veterinary Association, held at the magnificent </a:t>
            </a:r>
            <a:r>
              <a:rPr lang="en-GB" dirty="0"/>
              <a:t>GEM- the </a:t>
            </a:r>
            <a:r>
              <a:rPr lang="en-US" dirty="0"/>
              <a:t>Great Egyptian Museum. The </a:t>
            </a:r>
            <a:r>
              <a:rPr lang="en-US" dirty="0" err="1"/>
              <a:t>organisers</a:t>
            </a:r>
            <a:r>
              <a:rPr lang="en-US" dirty="0"/>
              <a:t> kindly offered us a booth, which gave us the opportunity to engage directly with the vet attending the event.Through videos, quizzes, and discussions, we were able to raise awareness of the essential role of </a:t>
            </a:r>
            <a:r>
              <a:rPr lang="en-US" dirty="0" err="1"/>
              <a:t>anaesthesia</a:t>
            </a:r>
            <a:r>
              <a:rPr lang="en-US" dirty="0"/>
              <a:t> and analgesia in successful veterinary practice and in ensuring the welfare of patients</a:t>
            </a:r>
            <a:r>
              <a:rPr lang="en-GB" dirty="0"/>
              <a:t> which is at the heart of the AVA</a:t>
            </a:r>
            <a:r>
              <a:rPr lang="en-US" dirty="0"/>
              <a:t>. The conversations were lively, thoughtful, and full of curiosity — a wonderful reminder of the impact that shared knowledge and collaboration can have.The venue itself added something truly special to this initiative. We learned that both the Great Egyptian Museum and the Giza Plateau — home to the pyramids — are actively involved in safeguarding the welfare of the animals living there, including dogs, camels, and horses. While they </a:t>
            </a:r>
            <a:r>
              <a:rPr lang="en-US" dirty="0" err="1"/>
              <a:t>recognise</a:t>
            </a:r>
            <a:r>
              <a:rPr lang="en-US" dirty="0"/>
              <a:t> that there is still much to be done, they have already put systems in place to provide health checks and treatment for dogs, and they work closely with local vets.This congress was an inspiring starting point for strengthening connections, sharing expertise, and supporting the development of safe, evidence‑based </a:t>
            </a:r>
            <a:r>
              <a:rPr lang="en-GB" dirty="0"/>
              <a:t>vet</a:t>
            </a:r>
            <a:r>
              <a:rPr lang="en-US" dirty="0"/>
              <a:t> practices in Egypt.</a:t>
            </a:r>
          </a:p>
        </p:txBody>
      </p:sp>
      <p:sp>
        <p:nvSpPr>
          <p:cNvPr id="4" name="Slide Number Placeholder 3"/>
          <p:cNvSpPr>
            <a:spLocks noGrp="1"/>
          </p:cNvSpPr>
          <p:nvPr>
            <p:ph type="sldNum" sz="quarter" idx="5"/>
          </p:nvPr>
        </p:nvSpPr>
        <p:spPr/>
        <p:txBody>
          <a:bodyPr/>
          <a:lstStyle/>
          <a:p>
            <a:fld id="{63F47C53-1C77-4191-9E86-584BF2F5CB5A}" type="slidenum">
              <a:rPr lang="en-GB" smtClean="0"/>
              <a:t>31</a:t>
            </a:fld>
            <a:endParaRPr lang="en-GB"/>
          </a:p>
        </p:txBody>
      </p:sp>
    </p:spTree>
    <p:extLst>
      <p:ext uri="{BB962C8B-B14F-4D97-AF65-F5344CB8AC3E}">
        <p14:creationId xmlns:p14="http://schemas.microsoft.com/office/powerpoint/2010/main" val="3949616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scientific </a:t>
            </a:r>
            <a:r>
              <a:rPr lang="en-US" dirty="0" err="1"/>
              <a:t>programme</a:t>
            </a:r>
            <a:r>
              <a:rPr lang="en-US" dirty="0"/>
              <a:t> was outstanding, with an incredible group of speakers — all internationally </a:t>
            </a:r>
            <a:r>
              <a:rPr lang="en-US" dirty="0" err="1"/>
              <a:t>recognised</a:t>
            </a:r>
            <a:r>
              <a:rPr lang="en-US" dirty="0"/>
              <a:t> experts in their fields. The ESAVA invited the AVA President to deliver several lectures, including sessions on the challenges of brachycephalic </a:t>
            </a:r>
            <a:r>
              <a:rPr lang="en-US" dirty="0" err="1"/>
              <a:t>anaesthesia</a:t>
            </a:r>
            <a:r>
              <a:rPr lang="en-US" dirty="0"/>
              <a:t>, updates in acute pain management, and key </a:t>
            </a:r>
            <a:r>
              <a:rPr lang="en-US" dirty="0" err="1"/>
              <a:t>anaesthetic</a:t>
            </a:r>
            <a:r>
              <a:rPr lang="en-US" dirty="0"/>
              <a:t> considerations for critical patients with hepatic or renal disease, as well as for </a:t>
            </a:r>
            <a:r>
              <a:rPr lang="en-GB" dirty="0"/>
              <a:t>paediatric</a:t>
            </a:r>
            <a:r>
              <a:rPr lang="en-US" dirty="0"/>
              <a:t> patients.These sessions were exceptionally well received</a:t>
            </a:r>
            <a:r>
              <a:rPr lang="en-GB" dirty="0"/>
              <a:t>.</a:t>
            </a:r>
            <a:endParaRPr lang="en-US" dirty="0"/>
          </a:p>
        </p:txBody>
      </p:sp>
      <p:sp>
        <p:nvSpPr>
          <p:cNvPr id="4" name="Slide Number Placeholder 3"/>
          <p:cNvSpPr>
            <a:spLocks noGrp="1"/>
          </p:cNvSpPr>
          <p:nvPr>
            <p:ph type="sldNum" sz="quarter" idx="5"/>
          </p:nvPr>
        </p:nvSpPr>
        <p:spPr/>
        <p:txBody>
          <a:bodyPr/>
          <a:lstStyle/>
          <a:p>
            <a:fld id="{63F47C53-1C77-4191-9E86-584BF2F5CB5A}" type="slidenum">
              <a:rPr lang="en-GB" smtClean="0"/>
              <a:t>32</a:t>
            </a:fld>
            <a:endParaRPr lang="en-GB"/>
          </a:p>
        </p:txBody>
      </p:sp>
    </p:spTree>
    <p:extLst>
      <p:ext uri="{BB962C8B-B14F-4D97-AF65-F5344CB8AC3E}">
        <p14:creationId xmlns:p14="http://schemas.microsoft.com/office/powerpoint/2010/main" val="3795089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t>
            </a:r>
            <a:r>
              <a:rPr lang="en-GB" dirty="0" err="1"/>
              <a:t>Kahun</a:t>
            </a:r>
            <a:r>
              <a:rPr lang="en-GB" dirty="0"/>
              <a:t> organising committee showed the speakers and our team truly genuine Egyptian hospitality. We were welcomed as friends, and they offered us </a:t>
            </a:r>
            <a:r>
              <a:rPr lang="en-GB" dirty="0" err="1"/>
              <a:t>remarkaple</a:t>
            </a:r>
            <a:r>
              <a:rPr lang="en-GB" dirty="0"/>
              <a:t> opportunities to discover their rich culture and history. They made us feel part of a large, supportive family, which encouraged meaningful dialogue between speakers and brought the specialist community a little closer together. Their dedication to hosting and entertaining all the speakers. Created an exceptional atmosphere of inter-speciality networking. This momentum has laid the foundation for even stronger collaboration between veterinary specialities, fostering a spirit of openness and shared purpose that will undoubtedly benefit the profession worldwide. The highlight of this congress was the run organise at the end of the congress around the </a:t>
            </a:r>
            <a:r>
              <a:rPr lang="en-GB" dirty="0" err="1"/>
              <a:t>pyramide</a:t>
            </a:r>
            <a:r>
              <a:rPr lang="en-GB" dirty="0"/>
              <a:t> on the </a:t>
            </a:r>
            <a:r>
              <a:rPr lang="en-GB" dirty="0" err="1"/>
              <a:t>guizee</a:t>
            </a:r>
            <a:r>
              <a:rPr lang="en-GB" dirty="0"/>
              <a:t> plateau.</a:t>
            </a:r>
            <a:endParaRPr lang="en-US" dirty="0"/>
          </a:p>
        </p:txBody>
      </p:sp>
      <p:sp>
        <p:nvSpPr>
          <p:cNvPr id="4" name="Slide Number Placeholder 3"/>
          <p:cNvSpPr>
            <a:spLocks noGrp="1"/>
          </p:cNvSpPr>
          <p:nvPr>
            <p:ph type="sldNum" sz="quarter" idx="5"/>
          </p:nvPr>
        </p:nvSpPr>
        <p:spPr/>
        <p:txBody>
          <a:bodyPr/>
          <a:lstStyle/>
          <a:p>
            <a:fld id="{63F47C53-1C77-4191-9E86-584BF2F5CB5A}" type="slidenum">
              <a:rPr lang="en-GB" smtClean="0"/>
              <a:t>33</a:t>
            </a:fld>
            <a:endParaRPr lang="en-GB"/>
          </a:p>
        </p:txBody>
      </p:sp>
    </p:spTree>
    <p:extLst>
      <p:ext uri="{BB962C8B-B14F-4D97-AF65-F5344CB8AC3E}">
        <p14:creationId xmlns:p14="http://schemas.microsoft.com/office/powerpoint/2010/main" val="1260218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that the congress has concluded, the ESAVA is already looking ahead. They have asked the AVA to be their educational partner for the next congress. Plans for the next edition are already underway, with the chosen location set on the beautiful Red sea, proudly named the merer Edition. Stay tunes- it promises to be something truly special.</a:t>
            </a:r>
          </a:p>
          <a:p>
            <a:r>
              <a:rPr lang="en-GB" dirty="0"/>
              <a:t>During this congress , the AVA also offered 10 complimentary memberships to the top performers of the quiz held at our booth, a gesture that was warmly received and helped spark lively engagement throughout the event. We left </a:t>
            </a:r>
            <a:r>
              <a:rPr lang="en-GB" dirty="0" err="1"/>
              <a:t>Kahun</a:t>
            </a:r>
            <a:r>
              <a:rPr lang="en-GB" dirty="0"/>
              <a:t> with more than professional </a:t>
            </a:r>
            <a:r>
              <a:rPr lang="en-GB" dirty="0" err="1"/>
              <a:t>connecvtions</a:t>
            </a:r>
            <a:r>
              <a:rPr lang="en-GB" dirty="0"/>
              <a:t>- we left with genuine friend. The organisers and participants showed an incredibly commendable and optimistic attitude, deeply dedicated to learning and to improving the quality of care delivered across the profession. Their warmth, curiosity, and generosity created an atmosphere where </a:t>
            </a:r>
            <a:r>
              <a:rPr lang="en-GB" dirty="0" err="1"/>
              <a:t>meangful</a:t>
            </a:r>
            <a:r>
              <a:rPr lang="en-GB" dirty="0"/>
              <a:t> dialogue flourished and where inter-speciality collaboration felt not only possible but natural. </a:t>
            </a:r>
          </a:p>
          <a:p>
            <a:r>
              <a:rPr lang="en-GB" dirty="0"/>
              <a:t>We also succeeded in building bridges with the </a:t>
            </a:r>
            <a:r>
              <a:rPr lang="en-GB" dirty="0" err="1"/>
              <a:t>algerian</a:t>
            </a:r>
            <a:r>
              <a:rPr lang="en-GB" dirty="0"/>
              <a:t> federation of veterinarians and the </a:t>
            </a:r>
            <a:r>
              <a:rPr lang="en-GB" dirty="0" err="1"/>
              <a:t>emirated</a:t>
            </a:r>
            <a:r>
              <a:rPr lang="en-GB" dirty="0"/>
              <a:t> veterinary association (EVA), both of whom show tremendous promise. They are already preparing an impressive congress for 2028, and the early conversation suggest exciting opportunities for future regional partnerships and shared </a:t>
            </a:r>
            <a:r>
              <a:rPr lang="en-GB" dirty="0" err="1"/>
              <a:t>initiaves</a:t>
            </a:r>
            <a:r>
              <a:rPr lang="en-GB" dirty="0"/>
              <a:t>. The momentum created in </a:t>
            </a:r>
            <a:r>
              <a:rPr lang="en-GB" dirty="0" err="1"/>
              <a:t>kahun</a:t>
            </a:r>
            <a:r>
              <a:rPr lang="en-GB" dirty="0"/>
              <a:t> marks the beginning of a stronger, </a:t>
            </a:r>
            <a:r>
              <a:rPr lang="en-GB" dirty="0" err="1"/>
              <a:t>mnore</a:t>
            </a:r>
            <a:r>
              <a:rPr lang="en-GB" dirty="0"/>
              <a:t> connected veterinary community across North Africa and Middle east- one driven by collaboration, education, and shared vision for better patient care.</a:t>
            </a:r>
            <a:endParaRPr lang="en-US" dirty="0"/>
          </a:p>
        </p:txBody>
      </p:sp>
      <p:sp>
        <p:nvSpPr>
          <p:cNvPr id="4" name="Slide Number Placeholder 3"/>
          <p:cNvSpPr>
            <a:spLocks noGrp="1"/>
          </p:cNvSpPr>
          <p:nvPr>
            <p:ph type="sldNum" sz="quarter" idx="5"/>
          </p:nvPr>
        </p:nvSpPr>
        <p:spPr/>
        <p:txBody>
          <a:bodyPr/>
          <a:lstStyle/>
          <a:p>
            <a:fld id="{63F47C53-1C77-4191-9E86-584BF2F5CB5A}" type="slidenum">
              <a:rPr lang="en-GB" smtClean="0"/>
              <a:t>34</a:t>
            </a:fld>
            <a:endParaRPr lang="en-GB"/>
          </a:p>
        </p:txBody>
      </p:sp>
    </p:spTree>
    <p:extLst>
      <p:ext uri="{BB962C8B-B14F-4D97-AF65-F5344CB8AC3E}">
        <p14:creationId xmlns:p14="http://schemas.microsoft.com/office/powerpoint/2010/main" val="4133363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The £ 18’628 </a:t>
            </a:r>
            <a:r>
              <a:rPr lang="de-CH" dirty="0" err="1"/>
              <a:t>are</a:t>
            </a:r>
            <a:r>
              <a:rPr lang="de-CH" dirty="0"/>
              <a:t> </a:t>
            </a:r>
            <a:r>
              <a:rPr lang="de-CH" dirty="0" err="1"/>
              <a:t>the</a:t>
            </a:r>
            <a:r>
              <a:rPr lang="de-CH" dirty="0"/>
              <a:t> </a:t>
            </a:r>
            <a:r>
              <a:rPr lang="de-CH" dirty="0" err="1"/>
              <a:t>leftovers</a:t>
            </a:r>
            <a:r>
              <a:rPr lang="de-CH" dirty="0"/>
              <a:t> </a:t>
            </a:r>
            <a:r>
              <a:rPr lang="de-CH" dirty="0" err="1"/>
              <a:t>from</a:t>
            </a:r>
            <a:r>
              <a:rPr lang="de-CH" dirty="0"/>
              <a:t> </a:t>
            </a:r>
            <a:r>
              <a:rPr lang="de-CH" dirty="0" err="1"/>
              <a:t>the</a:t>
            </a:r>
            <a:r>
              <a:rPr lang="de-CH" dirty="0"/>
              <a:t> Elsevier </a:t>
            </a:r>
            <a:r>
              <a:rPr lang="de-CH" dirty="0" err="1"/>
              <a:t>Stipend</a:t>
            </a:r>
            <a:r>
              <a:rPr lang="de-CH" dirty="0"/>
              <a:t> so </a:t>
            </a:r>
            <a:r>
              <a:rPr lang="de-CH" dirty="0" err="1"/>
              <a:t>are</a:t>
            </a:r>
            <a:r>
              <a:rPr lang="de-CH" dirty="0"/>
              <a:t> </a:t>
            </a:r>
            <a:r>
              <a:rPr lang="de-CH" dirty="0" err="1"/>
              <a:t>technically</a:t>
            </a:r>
            <a:r>
              <a:rPr lang="de-CH" dirty="0"/>
              <a:t> VAA </a:t>
            </a:r>
            <a:r>
              <a:rPr lang="de-CH" dirty="0" err="1"/>
              <a:t>money</a:t>
            </a:r>
            <a:endParaRPr lang="de-CH"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1F4E8E-6911-467E-A260-BD825246AE00}" type="slidenum">
              <a:rPr kumimoji="0" lang="de-C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C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7749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1F4E8E-6911-467E-A260-BD825246AE00}" type="slidenum">
              <a:rPr kumimoji="0" lang="de-C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e-C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0869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*increased number of points awarded for serving as a </a:t>
            </a:r>
            <a:r>
              <a:rPr lang="en-GB"/>
              <a:t>VAA reviewer by ECVAA</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F47C53-1C77-4191-9E86-584BF2F5CB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7518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99BC0-0B81-3ED4-2D81-6128D4D31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97900-8C82-8EDC-CC18-94CF5AF93D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D8981-4BFF-9560-D98E-065D0F0ED9B6}"/>
              </a:ext>
            </a:extLst>
          </p:cNvPr>
          <p:cNvSpPr>
            <a:spLocks noGrp="1"/>
          </p:cNvSpPr>
          <p:nvPr>
            <p:ph type="body" idx="1"/>
          </p:nvPr>
        </p:nvSpPr>
        <p:spPr/>
        <p:txBody>
          <a:bodyPr/>
          <a:lstStyle/>
          <a:p>
            <a:r>
              <a:rPr lang="en-US" dirty="0"/>
              <a:t>Stated verbally At AVA Vienna meeting – Ludo is thanked for her considerable work supporting the journal as both an Assoc Editor, but also in driving the production of podcasts.</a:t>
            </a:r>
          </a:p>
        </p:txBody>
      </p:sp>
      <p:sp>
        <p:nvSpPr>
          <p:cNvPr id="4" name="Slide Number Placeholder 3">
            <a:extLst>
              <a:ext uri="{FF2B5EF4-FFF2-40B4-BE49-F238E27FC236}">
                <a16:creationId xmlns:a16="http://schemas.microsoft.com/office/drawing/2014/main" id="{1F3CCD7F-C8C7-B009-9A8A-8C6E6DEBCD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F47C53-1C77-4191-9E86-584BF2F5CB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9969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FE6E3-F990-F461-2C79-BEAD5F813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66C11-EC37-E0BC-7C42-C1DD1AE9D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DCC68-09F1-242E-E908-3CCA6492EB6E}"/>
              </a:ext>
            </a:extLst>
          </p:cNvPr>
          <p:cNvSpPr>
            <a:spLocks noGrp="1"/>
          </p:cNvSpPr>
          <p:nvPr>
            <p:ph type="body" idx="1"/>
          </p:nvPr>
        </p:nvSpPr>
        <p:spPr/>
        <p:txBody>
          <a:bodyPr/>
          <a:lstStyle/>
          <a:p>
            <a:r>
              <a:rPr lang="en-US" dirty="0"/>
              <a:t>Data from Wes</a:t>
            </a:r>
          </a:p>
        </p:txBody>
      </p:sp>
      <p:sp>
        <p:nvSpPr>
          <p:cNvPr id="4" name="Slide Number Placeholder 3">
            <a:extLst>
              <a:ext uri="{FF2B5EF4-FFF2-40B4-BE49-F238E27FC236}">
                <a16:creationId xmlns:a16="http://schemas.microsoft.com/office/drawing/2014/main" id="{45F0475D-8896-DC64-A31A-4724FD788C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540415-3695-480B-B71E-46EB96CC71D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8237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mj-lt"/>
              </a:rPr>
              <a:t>Plus submissions from 27 other countries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F47C53-1C77-4191-9E86-584BF2F5CB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9898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This is the first study of its kind in veterinary anesthesia looking at carbon footprint. Investigating the carbon impacts in human anesthesia has substantially changed practice. This study has the ability to impact how veterinary anesthesia is practiced worldwide and to encourage carbon-reducing methods.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DEF45B-FEE9-8742-A02C-4ED690C0C8C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7950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Horses continue to have a high rate of perianesthetic -related morbidity and mortality. However, the updated CEPEF4 study shows improvements in perianesthetic-related morbidity and fatalities during the 20 years since the initial CEPEF study and could become the basis for a mortality risk calculator for equine surgery.</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DEF45B-FEE9-8742-A02C-4ED690C0C8C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2484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This was a study that was very specifically and intricately designed to detect small variations in PD/PK of dermally administered buprenorphine. Useful information to support a novel analgesia method in horses.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DEF45B-FEE9-8742-A02C-4ED690C0C8C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2168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Stated verbally At AVA Vienna meeting – Ludo is thanked for her considerable work supporting the journal as both an Assoc Editor, but also in driving the production of podcasts.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F47C53-1C77-4191-9E86-584BF2F5CB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7414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131CF-7C53-E025-3A00-11A53FDFFD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EE453A7-34A5-73A7-A860-2CE677113E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E25F4A-CA93-EF27-530B-AB0B04C88682}"/>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5" name="Footer Placeholder 4">
            <a:extLst>
              <a:ext uri="{FF2B5EF4-FFF2-40B4-BE49-F238E27FC236}">
                <a16:creationId xmlns:a16="http://schemas.microsoft.com/office/drawing/2014/main" id="{A79A46CB-AC1B-61A7-B2E5-2648389CFB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A149DF-5AC4-E499-3AD4-DFF3F4DCEFC1}"/>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3886880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05F85-644F-77D1-648C-FB5F229AE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187F03-C475-6C1B-1629-E40A4B7746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DFAE15-0A61-3966-EA92-F97284641B85}"/>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5" name="Footer Placeholder 4">
            <a:extLst>
              <a:ext uri="{FF2B5EF4-FFF2-40B4-BE49-F238E27FC236}">
                <a16:creationId xmlns:a16="http://schemas.microsoft.com/office/drawing/2014/main" id="{8A311060-C779-F0DE-50FB-49AC8BEA35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882C2E-1ACB-B50E-F217-8732FD3E689A}"/>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2467391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1442E-3009-C3B9-46A4-636DE4741D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1F55ACA-B5C4-6D68-1165-3D0DBF0BC9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499262-0FBC-630B-1198-0842B29F578B}"/>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5" name="Footer Placeholder 4">
            <a:extLst>
              <a:ext uri="{FF2B5EF4-FFF2-40B4-BE49-F238E27FC236}">
                <a16:creationId xmlns:a16="http://schemas.microsoft.com/office/drawing/2014/main" id="{2E261E6F-5877-E9E6-7BBF-67E4B1EDD6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7B9CF8-FB45-D144-F899-3A835D03EFF2}"/>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545565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58E43-58F8-FC4E-6403-44F02D8A9C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F5155C-5EEE-E8B4-A4A5-66197A9CB2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5797355-F46F-194C-39E4-FE5B9A7854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D74EBC3-DBD4-2229-0FCA-1804DE49FA5D}"/>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6" name="Footer Placeholder 5">
            <a:extLst>
              <a:ext uri="{FF2B5EF4-FFF2-40B4-BE49-F238E27FC236}">
                <a16:creationId xmlns:a16="http://schemas.microsoft.com/office/drawing/2014/main" id="{A5816E1A-D3AC-52DB-4760-A049C506C9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87268E-5C70-FF51-3C52-8B049D914EA9}"/>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85838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5D3E9-0CB5-0D3E-4A9D-4891948C337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536FCA-1EB2-0405-B44D-ED148118C9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13B8AC-1CFE-B449-E00D-978CB79847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6155819-D28E-FAE6-A1C6-259DD4874A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7BE3BC-FE62-15F6-73D8-AC21E8CE49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C9A0283-3C96-8BE6-38BD-218FFD058C57}"/>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8" name="Footer Placeholder 7">
            <a:extLst>
              <a:ext uri="{FF2B5EF4-FFF2-40B4-BE49-F238E27FC236}">
                <a16:creationId xmlns:a16="http://schemas.microsoft.com/office/drawing/2014/main" id="{6A23EB75-F303-8AEA-033A-EABA0077F2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082A208-5FB9-762B-001D-233D6FCC5E47}"/>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2572099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88BD-0C0F-6072-8F09-D463F9BB08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9FF364E-BA74-3B5E-7CC8-41252BB2707F}"/>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4" name="Footer Placeholder 3">
            <a:extLst>
              <a:ext uri="{FF2B5EF4-FFF2-40B4-BE49-F238E27FC236}">
                <a16:creationId xmlns:a16="http://schemas.microsoft.com/office/drawing/2014/main" id="{AC414A67-AE70-E7E6-FE79-6AEEA5FEB8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034C15E-ED56-AB20-C847-BFF0D9A827EC}"/>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3429143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D7E30D-AA5D-027E-F53B-F72DAADCBF09}"/>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3" name="Footer Placeholder 2">
            <a:extLst>
              <a:ext uri="{FF2B5EF4-FFF2-40B4-BE49-F238E27FC236}">
                <a16:creationId xmlns:a16="http://schemas.microsoft.com/office/drawing/2014/main" id="{B60A4C6C-3628-5CB4-8293-438F9890E81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E95BDB-68C7-8DD4-1C5D-0EFC8101C9B6}"/>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355204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9F793-380F-443B-99F2-D740F3DFDE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9BB69B-CA25-F39B-642A-9618A2CDFB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104921-35AD-BA86-EF20-0CF52CE4B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571B1C-3493-86E6-B5D7-F071203A7A13}"/>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6" name="Footer Placeholder 5">
            <a:extLst>
              <a:ext uri="{FF2B5EF4-FFF2-40B4-BE49-F238E27FC236}">
                <a16:creationId xmlns:a16="http://schemas.microsoft.com/office/drawing/2014/main" id="{DCF51E52-CF8E-F70A-05ED-F7D340C89A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B5F5A4-C954-8746-9B54-5A93651F401F}"/>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841286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AFAF-70F1-B861-3423-4FFA1B6E78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2E582DE-866B-6CA7-B828-270FCC5B43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35682D-F8B7-7EF0-4D59-5D28CE351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CE20B1-5E01-2B33-04F3-2DBBAA9ECC98}"/>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6" name="Footer Placeholder 5">
            <a:extLst>
              <a:ext uri="{FF2B5EF4-FFF2-40B4-BE49-F238E27FC236}">
                <a16:creationId xmlns:a16="http://schemas.microsoft.com/office/drawing/2014/main" id="{BF9811B8-F5EE-4680-D8D6-289C8C9CB0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1993DE-2DA0-DF64-695F-99A2C11BC689}"/>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3248881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2A506-A9AC-1298-9A32-5D555E940B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135E91-6989-CF0A-E66B-44C8AF9CF0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3C5655-9480-CEBB-55A6-E64F27064B8A}"/>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5" name="Footer Placeholder 4">
            <a:extLst>
              <a:ext uri="{FF2B5EF4-FFF2-40B4-BE49-F238E27FC236}">
                <a16:creationId xmlns:a16="http://schemas.microsoft.com/office/drawing/2014/main" id="{B89CC54D-5166-236D-9D86-4E9F44E3DF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50999C-F3A6-22DB-D8DE-EC93139AA1A9}"/>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1246601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FA4CC-911F-4094-6690-2B38676364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728F1B-6071-A241-0DD7-6FED49ECEA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A2032A-EB51-A4D3-8353-4BEC3D3E80F5}"/>
              </a:ext>
            </a:extLst>
          </p:cNvPr>
          <p:cNvSpPr>
            <a:spLocks noGrp="1"/>
          </p:cNvSpPr>
          <p:nvPr>
            <p:ph type="dt" sz="half" idx="10"/>
          </p:nvPr>
        </p:nvSpPr>
        <p:spPr/>
        <p:txBody>
          <a:bodyPr/>
          <a:lstStyle/>
          <a:p>
            <a:fld id="{BE861688-0EEF-4A32-A2B2-154ECF5FD746}" type="datetimeFigureOut">
              <a:rPr lang="en-GB" smtClean="0"/>
              <a:t>23/05/2026</a:t>
            </a:fld>
            <a:endParaRPr lang="en-GB"/>
          </a:p>
        </p:txBody>
      </p:sp>
      <p:sp>
        <p:nvSpPr>
          <p:cNvPr id="5" name="Footer Placeholder 4">
            <a:extLst>
              <a:ext uri="{FF2B5EF4-FFF2-40B4-BE49-F238E27FC236}">
                <a16:creationId xmlns:a16="http://schemas.microsoft.com/office/drawing/2014/main" id="{F5EEE596-CE8E-62BE-CFE8-8AB3E6A65D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835541-D093-2800-D9A6-B7252416E561}"/>
              </a:ext>
            </a:extLst>
          </p:cNvPr>
          <p:cNvSpPr>
            <a:spLocks noGrp="1"/>
          </p:cNvSpPr>
          <p:nvPr>
            <p:ph type="sldNum" sz="quarter" idx="12"/>
          </p:nvPr>
        </p:nvSpPr>
        <p:spPr/>
        <p:txBody>
          <a:bodyPr/>
          <a:lstStyle/>
          <a:p>
            <a:fld id="{70491706-2D76-4ECE-B5D2-67728B6CA6B5}" type="slidenum">
              <a:rPr lang="en-GB" smtClean="0"/>
              <a:t>‹#›</a:t>
            </a:fld>
            <a:endParaRPr lang="en-GB"/>
          </a:p>
        </p:txBody>
      </p:sp>
    </p:spTree>
    <p:extLst>
      <p:ext uri="{BB962C8B-B14F-4D97-AF65-F5344CB8AC3E}">
        <p14:creationId xmlns:p14="http://schemas.microsoft.com/office/powerpoint/2010/main" val="523263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1286-0730-C55B-17F0-398258C8C5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AEE5662-F184-F651-E33C-F998AB3E5A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80E616F-FAD3-1C6B-E909-5306EF0BBCBA}"/>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5" name="Footer Placeholder 4">
            <a:extLst>
              <a:ext uri="{FF2B5EF4-FFF2-40B4-BE49-F238E27FC236}">
                <a16:creationId xmlns:a16="http://schemas.microsoft.com/office/drawing/2014/main" id="{8702925B-613E-EA28-473B-A1BA02E92F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5330BB-5A9D-8C07-BC04-D8BA7D1E8CB7}"/>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907356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14AC4-0C19-59CA-1ECE-38535A26CF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C525F2-5223-8DA3-2B2A-0E850A4C3D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53BF21-538E-162C-8FB9-C911ADE586D1}"/>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5" name="Footer Placeholder 4">
            <a:extLst>
              <a:ext uri="{FF2B5EF4-FFF2-40B4-BE49-F238E27FC236}">
                <a16:creationId xmlns:a16="http://schemas.microsoft.com/office/drawing/2014/main" id="{C9D3C188-802B-D949-D1FC-8C14B952EB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43F267-E0B8-D73B-2471-73CAC49E69A1}"/>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1164017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45B4-B76D-A5F7-5797-D13889B91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9135757-73B6-EB2C-9E9E-899617FC90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D45B91-E33E-51AA-8F0A-6D563CEBCE57}"/>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5" name="Footer Placeholder 4">
            <a:extLst>
              <a:ext uri="{FF2B5EF4-FFF2-40B4-BE49-F238E27FC236}">
                <a16:creationId xmlns:a16="http://schemas.microsoft.com/office/drawing/2014/main" id="{41B5C72A-E86C-406F-4549-AABD63BA99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22E907-66A0-9D4C-BE03-99A69C72BA82}"/>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1325539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8D727-7756-41FB-F9D0-6C7D565ED5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AC74AC-1B49-3C92-0460-C6EBE84661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C4D213-31E7-1416-7DB8-9B02AA3493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5AFF36E-7257-6D15-C68C-782C76FA9797}"/>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6" name="Footer Placeholder 5">
            <a:extLst>
              <a:ext uri="{FF2B5EF4-FFF2-40B4-BE49-F238E27FC236}">
                <a16:creationId xmlns:a16="http://schemas.microsoft.com/office/drawing/2014/main" id="{9D590D58-6ED6-78DB-6983-5AD29E35AC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D99851-6802-1E44-818B-3F84447EE493}"/>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1784455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1E20-6D3E-166E-3034-AF28F447DF3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107E9C-534A-1E89-C687-0963FA66A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49B04-0737-926D-CD74-9957E81E85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C5AF7B-D5E2-DF9E-5B64-4F173880BF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F6FEFA-89A5-D4EF-C53E-C7FCECA012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80243E3-F385-9994-0247-0DBA1F9417AC}"/>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8" name="Footer Placeholder 7">
            <a:extLst>
              <a:ext uri="{FF2B5EF4-FFF2-40B4-BE49-F238E27FC236}">
                <a16:creationId xmlns:a16="http://schemas.microsoft.com/office/drawing/2014/main" id="{190CD8D6-9E2A-69C5-62D4-CCEEFE474D2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7A2A9CB-7A49-5D5A-65FE-97832F27040B}"/>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2329816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64ABE-A260-D7F8-A703-68A3328EE9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EE27E12-B173-5431-FF62-50C7F36BA1D8}"/>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4" name="Footer Placeholder 3">
            <a:extLst>
              <a:ext uri="{FF2B5EF4-FFF2-40B4-BE49-F238E27FC236}">
                <a16:creationId xmlns:a16="http://schemas.microsoft.com/office/drawing/2014/main" id="{66F3DFA3-CBD3-5CA2-F323-4ACDB3B65C7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D691F90-88ED-8CFB-4AA6-108F85A0B2B3}"/>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830278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E0A33-0FFA-4A1A-2556-67FA129E248D}"/>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3" name="Footer Placeholder 2">
            <a:extLst>
              <a:ext uri="{FF2B5EF4-FFF2-40B4-BE49-F238E27FC236}">
                <a16:creationId xmlns:a16="http://schemas.microsoft.com/office/drawing/2014/main" id="{762AEE61-5C09-BF8F-8C04-527B6EB72DC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8E6EFFB-E626-2ED0-FAB7-F2DF92051E44}"/>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501385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7965F-8883-C1E0-7059-E49B44AD33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E22065-AC96-A39E-76F1-AD28D60211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BBFE0E7-CDCE-E489-EA8D-00F54A2FFF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78DBB0-F5B6-AC1A-EB1E-6C5C460325F1}"/>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6" name="Footer Placeholder 5">
            <a:extLst>
              <a:ext uri="{FF2B5EF4-FFF2-40B4-BE49-F238E27FC236}">
                <a16:creationId xmlns:a16="http://schemas.microsoft.com/office/drawing/2014/main" id="{1499BBCB-F00A-1511-3071-A8EFA923A6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245AF4-FCE7-BDD9-127A-5B6DC717EE73}"/>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905155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0F68-8450-33F6-B735-CAAF83890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107BAEC-D8D8-D74B-BDF9-F378DAF608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8E04324-011B-6F50-C14B-F7130880E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002A82-BCC4-9495-23F9-0993A2562380}"/>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6" name="Footer Placeholder 5">
            <a:extLst>
              <a:ext uri="{FF2B5EF4-FFF2-40B4-BE49-F238E27FC236}">
                <a16:creationId xmlns:a16="http://schemas.microsoft.com/office/drawing/2014/main" id="{29925F31-4F07-80AE-7860-FCEC89B58A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EBB73A-4FE0-4956-E384-7C4092BD1457}"/>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3481470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F38B-0427-43EA-E60F-93F11855D0A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99035A-0E1B-B4E0-F1AB-572C06F244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6AAD98-A4A6-6E32-B06C-FE6C4BD22EA4}"/>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5" name="Footer Placeholder 4">
            <a:extLst>
              <a:ext uri="{FF2B5EF4-FFF2-40B4-BE49-F238E27FC236}">
                <a16:creationId xmlns:a16="http://schemas.microsoft.com/office/drawing/2014/main" id="{318225C5-5872-7703-06E6-ACD88A1655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390CE8-AAB0-EFE1-2983-134DCF313D0B}"/>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2466988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19C2CA-A015-6096-8ED7-0B17EC0D65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483F59-493C-A61B-6F3B-604499DCEA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32671B-4A96-24A8-0C54-820AA6C7CAC8}"/>
              </a:ext>
            </a:extLst>
          </p:cNvPr>
          <p:cNvSpPr>
            <a:spLocks noGrp="1"/>
          </p:cNvSpPr>
          <p:nvPr>
            <p:ph type="dt" sz="half" idx="10"/>
          </p:nvPr>
        </p:nvSpPr>
        <p:spPr/>
        <p:txBody>
          <a:bodyPr/>
          <a:lstStyle/>
          <a:p>
            <a:fld id="{527A679B-8AD7-4CCE-BD83-A236F44F604A}" type="datetimeFigureOut">
              <a:rPr lang="en-GB" smtClean="0"/>
              <a:t>23/05/2026</a:t>
            </a:fld>
            <a:endParaRPr lang="en-GB"/>
          </a:p>
        </p:txBody>
      </p:sp>
      <p:sp>
        <p:nvSpPr>
          <p:cNvPr id="5" name="Footer Placeholder 4">
            <a:extLst>
              <a:ext uri="{FF2B5EF4-FFF2-40B4-BE49-F238E27FC236}">
                <a16:creationId xmlns:a16="http://schemas.microsoft.com/office/drawing/2014/main" id="{BEA1E381-589E-5514-58CE-02BBD9780C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5E724E-E574-9752-35E0-7804BC74DEA2}"/>
              </a:ext>
            </a:extLst>
          </p:cNvPr>
          <p:cNvSpPr>
            <a:spLocks noGrp="1"/>
          </p:cNvSpPr>
          <p:nvPr>
            <p:ph type="sldNum" sz="quarter" idx="12"/>
          </p:nvPr>
        </p:nvSpPr>
        <p:spPr/>
        <p:txBody>
          <a:bodyPr/>
          <a:lstStyle/>
          <a:p>
            <a:fld id="{DD7CCAA2-54D1-449B-947D-100079114588}" type="slidenum">
              <a:rPr lang="en-GB" smtClean="0"/>
              <a:t>‹#›</a:t>
            </a:fld>
            <a:endParaRPr lang="en-GB"/>
          </a:p>
        </p:txBody>
      </p:sp>
    </p:spTree>
    <p:extLst>
      <p:ext uri="{BB962C8B-B14F-4D97-AF65-F5344CB8AC3E}">
        <p14:creationId xmlns:p14="http://schemas.microsoft.com/office/powerpoint/2010/main" val="1311086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6E9A-38D7-40E5-3D2A-24083E7DFEB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922ACF8-5CC6-484D-EABD-11B112B466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860048A-9C5B-3955-6BDB-3B8DEF3E7C9B}"/>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5" name="Footer Placeholder 4">
            <a:extLst>
              <a:ext uri="{FF2B5EF4-FFF2-40B4-BE49-F238E27FC236}">
                <a16:creationId xmlns:a16="http://schemas.microsoft.com/office/drawing/2014/main" id="{4D6BE3E3-EE50-6246-6171-0FFDA99B9C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DFC727-9675-08C2-7836-CE181BC1C665}"/>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1294623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A3E27-5A27-109F-2CE6-71CAC731D6B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ADC244E-02D1-E197-E040-5E0E7333103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9E76F83-66B8-56A4-5E90-46334051B756}"/>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5" name="Footer Placeholder 4">
            <a:extLst>
              <a:ext uri="{FF2B5EF4-FFF2-40B4-BE49-F238E27FC236}">
                <a16:creationId xmlns:a16="http://schemas.microsoft.com/office/drawing/2014/main" id="{6AB48676-929B-B2F3-8617-828DA0F636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271792-CC46-E02F-9176-698D2A68A7CD}"/>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14137722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3EE4E-4260-E3E9-7497-2EE33DEED3E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D96319A-97C1-9F74-CD98-87221075B3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172045C-3865-5394-F6F3-23B03B6885EE}"/>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5" name="Footer Placeholder 4">
            <a:extLst>
              <a:ext uri="{FF2B5EF4-FFF2-40B4-BE49-F238E27FC236}">
                <a16:creationId xmlns:a16="http://schemas.microsoft.com/office/drawing/2014/main" id="{E4D2CF82-D4E8-18D2-CA48-78AB602AFC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50318D-ED47-F92E-36ED-DD3B9D29FFE6}"/>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1705648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987EE-065C-0930-C12B-B78794CC6B1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A28238A-6E84-ED5E-51E2-C7DA3007874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6DFF97A-E045-0A49-E95F-7AA55886B29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411F2C3-2857-4FE6-F7DB-DFA6CA2492C7}"/>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6" name="Footer Placeholder 5">
            <a:extLst>
              <a:ext uri="{FF2B5EF4-FFF2-40B4-BE49-F238E27FC236}">
                <a16:creationId xmlns:a16="http://schemas.microsoft.com/office/drawing/2014/main" id="{70FC19EF-2619-7C6B-BF3A-2773A9C882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CBB2BE-87C3-F496-D62E-022B505A6677}"/>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18929704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E31F-3B19-C44E-D28D-B292FD46B2E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72316E7-8F2E-504D-A1EE-8F24119FD8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BA51403-3E10-3766-6885-CE2B388FDB7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EC2DE30-4BC3-6075-B8DC-1CAA3D9491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171C1C6-AD25-FF87-60BD-7EB6D089020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8DDD6E1-3E93-72FA-1ED7-A3DE7FDE5894}"/>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8" name="Footer Placeholder 7">
            <a:extLst>
              <a:ext uri="{FF2B5EF4-FFF2-40B4-BE49-F238E27FC236}">
                <a16:creationId xmlns:a16="http://schemas.microsoft.com/office/drawing/2014/main" id="{9D2D6325-A95D-D3A5-2401-7EC7886098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7CF597-788F-9A7D-DABB-F99D7C462C95}"/>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3184749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4525-7B0A-4374-C982-5B5D02647A3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254A6E7-F416-A362-9412-7BF6EB3B6A2F}"/>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4" name="Footer Placeholder 3">
            <a:extLst>
              <a:ext uri="{FF2B5EF4-FFF2-40B4-BE49-F238E27FC236}">
                <a16:creationId xmlns:a16="http://schemas.microsoft.com/office/drawing/2014/main" id="{45EF2B87-AF41-D82A-1975-225FE8848C9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931D157-840E-A16F-C35E-11879C3FAE42}"/>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33467373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CD421C-C066-167A-AE4D-4894BA774E19}"/>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3" name="Footer Placeholder 2">
            <a:extLst>
              <a:ext uri="{FF2B5EF4-FFF2-40B4-BE49-F238E27FC236}">
                <a16:creationId xmlns:a16="http://schemas.microsoft.com/office/drawing/2014/main" id="{F6D3827F-18CE-D332-3BC8-BDF9D43154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098BF5-6D03-323F-4AFB-7920330B411A}"/>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1251064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A1B3-205E-6EFA-012D-D1C0184EE1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D6D333B-E73F-4E24-AEF1-7D0885A5B6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16404D7-F0A1-4C32-641F-6F4BD6073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F0EC368-5522-E3F7-D168-8A503E1D092B}"/>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6" name="Footer Placeholder 5">
            <a:extLst>
              <a:ext uri="{FF2B5EF4-FFF2-40B4-BE49-F238E27FC236}">
                <a16:creationId xmlns:a16="http://schemas.microsoft.com/office/drawing/2014/main" id="{DDE88F5A-89C7-7266-4C02-518691344A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75F0C3-4FDE-6E2E-0D32-E4F8A4564F4D}"/>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20216111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E2ECB-901B-BFC7-714C-F481087F58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F9A475B-87ED-AF20-531F-612FFB826C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0DC770-976C-3035-E953-0992E36BBA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D42076D-A766-43E5-AD9B-64932D65BF45}"/>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6" name="Footer Placeholder 5">
            <a:extLst>
              <a:ext uri="{FF2B5EF4-FFF2-40B4-BE49-F238E27FC236}">
                <a16:creationId xmlns:a16="http://schemas.microsoft.com/office/drawing/2014/main" id="{077378DF-A9B0-CC47-64AD-EAF470EDFB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B2BDF2-5221-AE1B-EBE6-439EC8DB5C75}"/>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696238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A3C3-B50E-2350-3674-5FA81E34277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B736CAF-B7E4-D3D0-9017-CE015B14DC8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D29447-240F-4FA3-2912-3CB322490C4C}"/>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5" name="Footer Placeholder 4">
            <a:extLst>
              <a:ext uri="{FF2B5EF4-FFF2-40B4-BE49-F238E27FC236}">
                <a16:creationId xmlns:a16="http://schemas.microsoft.com/office/drawing/2014/main" id="{3F0AD300-E00D-8D96-2802-8001977B6D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170798-18D4-ECB1-B220-69458D43CCE3}"/>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19368677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84F14C-A88B-E68F-161F-8F6629BFB4C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2A4ECD3-02F5-98B2-B8E0-B5017ED31DA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AF4B0F9-211E-819D-98C8-CE026693137A}"/>
              </a:ext>
            </a:extLst>
          </p:cNvPr>
          <p:cNvSpPr>
            <a:spLocks noGrp="1"/>
          </p:cNvSpPr>
          <p:nvPr>
            <p:ph type="dt" sz="half" idx="10"/>
          </p:nvPr>
        </p:nvSpPr>
        <p:spPr/>
        <p:txBody>
          <a:bodyPr/>
          <a:lstStyle/>
          <a:p>
            <a:fld id="{A72D3BF1-55D2-444A-83FE-38745562213D}" type="datetimeFigureOut">
              <a:rPr lang="en-GB" smtClean="0"/>
              <a:t>23/05/2026</a:t>
            </a:fld>
            <a:endParaRPr lang="en-GB"/>
          </a:p>
        </p:txBody>
      </p:sp>
      <p:sp>
        <p:nvSpPr>
          <p:cNvPr id="5" name="Footer Placeholder 4">
            <a:extLst>
              <a:ext uri="{FF2B5EF4-FFF2-40B4-BE49-F238E27FC236}">
                <a16:creationId xmlns:a16="http://schemas.microsoft.com/office/drawing/2014/main" id="{7EED8AD9-3F97-8958-4736-AE21C7DD92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D7BCD-D37E-813A-0663-701BC4013F95}"/>
              </a:ext>
            </a:extLst>
          </p:cNvPr>
          <p:cNvSpPr>
            <a:spLocks noGrp="1"/>
          </p:cNvSpPr>
          <p:nvPr>
            <p:ph type="sldNum" sz="quarter" idx="12"/>
          </p:nvPr>
        </p:nvSpPr>
        <p:spPr/>
        <p:txBody>
          <a:bodyPr/>
          <a:lstStyle/>
          <a:p>
            <a:fld id="{542E4AE2-BB5B-F548-979A-32D8A10E5048}" type="slidenum">
              <a:rPr lang="en-GB" smtClean="0"/>
              <a:t>‹#›</a:t>
            </a:fld>
            <a:endParaRPr lang="en-GB"/>
          </a:p>
        </p:txBody>
      </p:sp>
    </p:spTree>
    <p:extLst>
      <p:ext uri="{BB962C8B-B14F-4D97-AF65-F5344CB8AC3E}">
        <p14:creationId xmlns:p14="http://schemas.microsoft.com/office/powerpoint/2010/main" val="36387629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616993-A006-7088-627E-03E6132B519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8A6BF4EA-EB03-1565-024E-2A11E4F47C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CF43061A-0304-A941-F1AC-9327F67708AB}"/>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5" name="Fußzeilenplatzhalter 4">
            <a:extLst>
              <a:ext uri="{FF2B5EF4-FFF2-40B4-BE49-F238E27FC236}">
                <a16:creationId xmlns:a16="http://schemas.microsoft.com/office/drawing/2014/main" id="{175D8689-E8F1-BD23-364E-09F4B044A1C9}"/>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5914927A-F145-2C23-5877-F581ECEE7483}"/>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5119423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5A0F92-87FD-2D9A-A67A-26DB54E99C81}"/>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BFBCE470-7AF1-DC0A-A6DA-6B8A47C05D7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B9318329-F316-EC86-8CE9-924AAF4A31BB}"/>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5" name="Fußzeilenplatzhalter 4">
            <a:extLst>
              <a:ext uri="{FF2B5EF4-FFF2-40B4-BE49-F238E27FC236}">
                <a16:creationId xmlns:a16="http://schemas.microsoft.com/office/drawing/2014/main" id="{070B2143-138B-E95E-05FF-844E3A2B7DEB}"/>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961D5EB-1AEB-EC16-A3C8-047259159DF3}"/>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2434839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AA602-C60D-125A-197C-DD7EC77784D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91F32FFB-EA51-6D74-6150-486C159C4BA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9FEEE6B3-D3CC-F4EE-F19A-BB36B05FD390}"/>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5" name="Fußzeilenplatzhalter 4">
            <a:extLst>
              <a:ext uri="{FF2B5EF4-FFF2-40B4-BE49-F238E27FC236}">
                <a16:creationId xmlns:a16="http://schemas.microsoft.com/office/drawing/2014/main" id="{BE3AD401-7754-DF65-BAD3-A20CF8A54EF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E7C4D12B-1BAD-821B-4903-C8CD93F7B3CC}"/>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3078631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9CA729-C8FE-6962-7C1F-29524AFAE9A9}"/>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47B905D1-46AE-C125-4B99-BD786F925AE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FF71A83A-0FB7-8556-D219-5619BB545A4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4397D8D5-9C2C-FB29-C9D7-AFD08A413AB5}"/>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6" name="Fußzeilenplatzhalter 5">
            <a:extLst>
              <a:ext uri="{FF2B5EF4-FFF2-40B4-BE49-F238E27FC236}">
                <a16:creationId xmlns:a16="http://schemas.microsoft.com/office/drawing/2014/main" id="{5BF6851E-32A9-26F9-45C7-1373EE6816AC}"/>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9DFE887C-C4FE-9160-CE62-F133E40A11F2}"/>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14955985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70F9FC-CE95-3349-3D05-920296C4339F}"/>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27968132-7820-F02C-900B-363235441D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6AEE4E3-9723-DF91-98A7-98EF1EF5BAA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3A0E7C0B-8C46-8397-4071-5202C7F0BC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827EAB6-2B33-F02D-934C-00D89D16733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4AD6B08A-38F5-B4DC-010C-05C84BA1E241}"/>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8" name="Fußzeilenplatzhalter 7">
            <a:extLst>
              <a:ext uri="{FF2B5EF4-FFF2-40B4-BE49-F238E27FC236}">
                <a16:creationId xmlns:a16="http://schemas.microsoft.com/office/drawing/2014/main" id="{325DEFC1-9845-9FDE-6665-BBDE39053B24}"/>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5386822D-9699-5A0C-1443-BE48CF095B44}"/>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4119757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711C34-3B7E-01A9-16A5-6A67C76BCBF3}"/>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93E7C5EB-1EEF-6309-FED2-D8D46B1086A3}"/>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4" name="Fußzeilenplatzhalter 3">
            <a:extLst>
              <a:ext uri="{FF2B5EF4-FFF2-40B4-BE49-F238E27FC236}">
                <a16:creationId xmlns:a16="http://schemas.microsoft.com/office/drawing/2014/main" id="{04D28D18-F4A8-AA01-E39B-4B351810143B}"/>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0AA12BBB-E719-C519-10FD-19A5814DAD63}"/>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40634414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74EEF26-17A7-DD41-D7E7-2166741D67E8}"/>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3" name="Fußzeilenplatzhalter 2">
            <a:extLst>
              <a:ext uri="{FF2B5EF4-FFF2-40B4-BE49-F238E27FC236}">
                <a16:creationId xmlns:a16="http://schemas.microsoft.com/office/drawing/2014/main" id="{947802BC-6E4E-3BE9-ACC0-82D97E96C1E5}"/>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3C28F9F7-5133-FC24-EA8E-9A362BA480AB}"/>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22501614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A8D37-CFA6-C938-1AEB-D93D9F3C4CB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EF5846DB-94BF-596A-474C-4A6B2FD3AC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3573019F-CD03-7402-9418-665101CCFE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3780102-8CE2-5D81-EF22-A049776C0EC5}"/>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6" name="Fußzeilenplatzhalter 5">
            <a:extLst>
              <a:ext uri="{FF2B5EF4-FFF2-40B4-BE49-F238E27FC236}">
                <a16:creationId xmlns:a16="http://schemas.microsoft.com/office/drawing/2014/main" id="{D6795DAB-9218-7DFB-9934-C0C212CE97E1}"/>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F8197AC5-D8D2-CB45-384C-638575186C6D}"/>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851199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943064-9C55-DC57-0AA1-0B44E949A88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41E30081-0691-620F-1EC8-0EF13DA98C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49533963-4D29-2ED0-1079-88CA54736A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77CE672-2B4A-3E44-1D11-9E8F77A3FF24}"/>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6" name="Fußzeilenplatzhalter 5">
            <a:extLst>
              <a:ext uri="{FF2B5EF4-FFF2-40B4-BE49-F238E27FC236}">
                <a16:creationId xmlns:a16="http://schemas.microsoft.com/office/drawing/2014/main" id="{FD0237D9-FA81-2788-BE3B-4DF93C7DE14B}"/>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80EDDDEA-574F-D04D-480B-670DC794E793}"/>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13143484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4DD68-B7A6-214E-4FCB-9E95F027AF67}"/>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C75A72A7-D889-87AF-FE76-AE5CE189690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EF5CD3E4-1CB1-0820-9421-D24B6DA2DD88}"/>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5" name="Fußzeilenplatzhalter 4">
            <a:extLst>
              <a:ext uri="{FF2B5EF4-FFF2-40B4-BE49-F238E27FC236}">
                <a16:creationId xmlns:a16="http://schemas.microsoft.com/office/drawing/2014/main" id="{72C29CB3-A36E-0826-C3B8-0FAD5A82404B}"/>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272269F0-AE02-F45D-1E30-058B87D2E0EE}"/>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10883125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CA0EFDD-B3DF-3575-F3AE-47ED3B56638F}"/>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83388778-D5F2-7EFB-0AF2-8C97B25CB5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4BCDF158-0DFF-ACBF-A526-259E6BD4EB93}"/>
              </a:ext>
            </a:extLst>
          </p:cNvPr>
          <p:cNvSpPr>
            <a:spLocks noGrp="1"/>
          </p:cNvSpPr>
          <p:nvPr>
            <p:ph type="dt" sz="half" idx="10"/>
          </p:nvPr>
        </p:nvSpPr>
        <p:spPr/>
        <p:txBody>
          <a:bodyPr/>
          <a:lstStyle/>
          <a:p>
            <a:fld id="{65D8E046-A4BE-4327-AEF3-66ACA81EA1BA}" type="datetimeFigureOut">
              <a:rPr lang="de-CH" smtClean="0"/>
              <a:t>23.05.2026</a:t>
            </a:fld>
            <a:endParaRPr lang="de-CH"/>
          </a:p>
        </p:txBody>
      </p:sp>
      <p:sp>
        <p:nvSpPr>
          <p:cNvPr id="5" name="Fußzeilenplatzhalter 4">
            <a:extLst>
              <a:ext uri="{FF2B5EF4-FFF2-40B4-BE49-F238E27FC236}">
                <a16:creationId xmlns:a16="http://schemas.microsoft.com/office/drawing/2014/main" id="{C1BE745D-8859-3566-8969-55A76999CCC8}"/>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E93F0806-CA64-40A3-5E6C-8840BB991E69}"/>
              </a:ext>
            </a:extLst>
          </p:cNvPr>
          <p:cNvSpPr>
            <a:spLocks noGrp="1"/>
          </p:cNvSpPr>
          <p:nvPr>
            <p:ph type="sldNum" sz="quarter" idx="12"/>
          </p:nvPr>
        </p:nvSpPr>
        <p:spPr/>
        <p:txBody>
          <a:bodyPr/>
          <a:lstStyle/>
          <a:p>
            <a:fld id="{54359773-C603-4915-A726-7B82741CC95C}" type="slidenum">
              <a:rPr lang="de-CH" smtClean="0"/>
              <a:t>‹#›</a:t>
            </a:fld>
            <a:endParaRPr lang="de-CH"/>
          </a:p>
        </p:txBody>
      </p:sp>
    </p:spTree>
    <p:extLst>
      <p:ext uri="{BB962C8B-B14F-4D97-AF65-F5344CB8AC3E}">
        <p14:creationId xmlns:p14="http://schemas.microsoft.com/office/powerpoint/2010/main" val="3031528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155FF3-8F1D-6E29-D294-8DD770F631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94C5EC-F3BD-D6AE-30B3-B8BFA41777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4837E2-80BD-B81B-E86E-D67388532C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861688-0EEF-4A32-A2B2-154ECF5FD746}" type="datetimeFigureOut">
              <a:rPr lang="en-GB" smtClean="0"/>
              <a:t>23/05/2026</a:t>
            </a:fld>
            <a:endParaRPr lang="en-GB"/>
          </a:p>
        </p:txBody>
      </p:sp>
      <p:sp>
        <p:nvSpPr>
          <p:cNvPr id="5" name="Footer Placeholder 4">
            <a:extLst>
              <a:ext uri="{FF2B5EF4-FFF2-40B4-BE49-F238E27FC236}">
                <a16:creationId xmlns:a16="http://schemas.microsoft.com/office/drawing/2014/main" id="{6E9DED3D-DF04-0227-32E7-575C6D92A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6114839-68E3-9805-5D22-9C043349CA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491706-2D76-4ECE-B5D2-67728B6CA6B5}" type="slidenum">
              <a:rPr lang="en-GB" smtClean="0"/>
              <a:t>‹#›</a:t>
            </a:fld>
            <a:endParaRPr lang="en-GB"/>
          </a:p>
        </p:txBody>
      </p:sp>
    </p:spTree>
    <p:extLst>
      <p:ext uri="{BB962C8B-B14F-4D97-AF65-F5344CB8AC3E}">
        <p14:creationId xmlns:p14="http://schemas.microsoft.com/office/powerpoint/2010/main" val="1467187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DBD774-7B98-678A-AAC2-3AEAF4467E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280C17-3F22-5810-E18D-122D269EAE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73C2B0-681A-2F2D-AD10-3CFCAC787C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A679B-8AD7-4CCE-BD83-A236F44F604A}" type="datetimeFigureOut">
              <a:rPr lang="en-GB" smtClean="0"/>
              <a:t>23/05/2026</a:t>
            </a:fld>
            <a:endParaRPr lang="en-GB"/>
          </a:p>
        </p:txBody>
      </p:sp>
      <p:sp>
        <p:nvSpPr>
          <p:cNvPr id="5" name="Footer Placeholder 4">
            <a:extLst>
              <a:ext uri="{FF2B5EF4-FFF2-40B4-BE49-F238E27FC236}">
                <a16:creationId xmlns:a16="http://schemas.microsoft.com/office/drawing/2014/main" id="{C6D3C8A1-6973-3275-81CB-54EFD1BFD2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0C1F328-F203-1554-DF32-3D70610A33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7CCAA2-54D1-449B-947D-100079114588}" type="slidenum">
              <a:rPr lang="en-GB" smtClean="0"/>
              <a:t>‹#›</a:t>
            </a:fld>
            <a:endParaRPr lang="en-GB"/>
          </a:p>
        </p:txBody>
      </p:sp>
    </p:spTree>
    <p:extLst>
      <p:ext uri="{BB962C8B-B14F-4D97-AF65-F5344CB8AC3E}">
        <p14:creationId xmlns:p14="http://schemas.microsoft.com/office/powerpoint/2010/main" val="2124737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AEA201-0C7A-90F0-2D0F-3F1EC261E6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9F4FC23-86E4-B872-C34E-0BCA211E05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F94BBF6-F316-C612-F937-FF8CAE84E0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2D3BF1-55D2-444A-83FE-38745562213D}" type="datetimeFigureOut">
              <a:rPr lang="en-GB" smtClean="0"/>
              <a:t>23/05/2026</a:t>
            </a:fld>
            <a:endParaRPr lang="en-GB"/>
          </a:p>
        </p:txBody>
      </p:sp>
      <p:sp>
        <p:nvSpPr>
          <p:cNvPr id="5" name="Footer Placeholder 4">
            <a:extLst>
              <a:ext uri="{FF2B5EF4-FFF2-40B4-BE49-F238E27FC236}">
                <a16:creationId xmlns:a16="http://schemas.microsoft.com/office/drawing/2014/main" id="{0103A403-5AE3-B868-F39B-7C4B3AFB34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7DB7459-AC1F-5546-1CB0-1A01D723F1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2E4AE2-BB5B-F548-979A-32D8A10E5048}" type="slidenum">
              <a:rPr lang="en-GB" smtClean="0"/>
              <a:t>‹#›</a:t>
            </a:fld>
            <a:endParaRPr lang="en-GB"/>
          </a:p>
        </p:txBody>
      </p:sp>
    </p:spTree>
    <p:extLst>
      <p:ext uri="{BB962C8B-B14F-4D97-AF65-F5344CB8AC3E}">
        <p14:creationId xmlns:p14="http://schemas.microsoft.com/office/powerpoint/2010/main" val="23998468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F909D79-2690-8925-64F3-E60A13B113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83965EBC-4AE8-6716-6BCA-1E9E0F67FD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7FEADFE9-099C-A735-A791-DC64C0F660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D8E046-A4BE-4327-AEF3-66ACA81EA1BA}" type="datetimeFigureOut">
              <a:rPr lang="de-CH" smtClean="0"/>
              <a:t>23.05.2026</a:t>
            </a:fld>
            <a:endParaRPr lang="de-CH"/>
          </a:p>
        </p:txBody>
      </p:sp>
      <p:sp>
        <p:nvSpPr>
          <p:cNvPr id="5" name="Fußzeilenplatzhalter 4">
            <a:extLst>
              <a:ext uri="{FF2B5EF4-FFF2-40B4-BE49-F238E27FC236}">
                <a16:creationId xmlns:a16="http://schemas.microsoft.com/office/drawing/2014/main" id="{6F15C156-019D-193F-6E16-5077814A6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CH"/>
          </a:p>
        </p:txBody>
      </p:sp>
      <p:sp>
        <p:nvSpPr>
          <p:cNvPr id="6" name="Foliennummernplatzhalter 5">
            <a:extLst>
              <a:ext uri="{FF2B5EF4-FFF2-40B4-BE49-F238E27FC236}">
                <a16:creationId xmlns:a16="http://schemas.microsoft.com/office/drawing/2014/main" id="{34194FCC-DD16-B212-1675-54331C71B7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359773-C603-4915-A726-7B82741CC95C}" type="slidenum">
              <a:rPr lang="de-CH" smtClean="0"/>
              <a:t>‹#›</a:t>
            </a:fld>
            <a:endParaRPr lang="de-CH"/>
          </a:p>
        </p:txBody>
      </p:sp>
    </p:spTree>
    <p:extLst>
      <p:ext uri="{BB962C8B-B14F-4D97-AF65-F5344CB8AC3E}">
        <p14:creationId xmlns:p14="http://schemas.microsoft.com/office/powerpoint/2010/main" val="25176224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tiff"/><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1.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 Id="rId9"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mailto:ResAnAnNet@gmail.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jpe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54.jpeg"/></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1.png"/><Relationship Id="rId1" Type="http://schemas.openxmlformats.org/officeDocument/2006/relationships/slideLayout" Target="../slideLayouts/slideLayout35.xml"/><Relationship Id="rId6" Type="http://schemas.openxmlformats.org/officeDocument/2006/relationships/image" Target="../media/image58.tmp"/><Relationship Id="rId5" Type="http://schemas.openxmlformats.org/officeDocument/2006/relationships/image" Target="../media/image57.tmp"/><Relationship Id="rId4" Type="http://schemas.openxmlformats.org/officeDocument/2006/relationships/image" Target="../media/image56.tmp"/></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image" Target="../media/image60.tmp"/><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ava.eu.com/product/ava-foundation-donation/" TargetMode="Externa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7.pn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hyperlink" Target="https://www.sciencedirect.com/journal/veterinary-anaesthesia-and-analgesia"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1.jpeg"/><Relationship Id="rId4" Type="http://schemas.openxmlformats.org/officeDocument/2006/relationships/hyperlink" Target="https://www.vaajournal.org/"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secretary@ava.eu.com" TargetMode="Externa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FE02F-6E84-A0C2-07DE-95FC3892F7A6}"/>
              </a:ext>
            </a:extLst>
          </p:cNvPr>
          <p:cNvSpPr>
            <a:spLocks noGrp="1"/>
          </p:cNvSpPr>
          <p:nvPr>
            <p:ph type="ctrTitle"/>
          </p:nvPr>
        </p:nvSpPr>
        <p:spPr>
          <a:xfrm>
            <a:off x="1524000" y="3966829"/>
            <a:ext cx="9144000" cy="1655762"/>
          </a:xfrm>
        </p:spPr>
        <p:txBody>
          <a:bodyPr>
            <a:normAutofit fontScale="90000"/>
          </a:bodyPr>
          <a:lstStyle/>
          <a:p>
            <a:br>
              <a:rPr lang="en-GB" b="1"/>
            </a:br>
            <a:r>
              <a:rPr lang="en-GB" sz="4900" b="1">
                <a:solidFill>
                  <a:srgbClr val="1D4280"/>
                </a:solidFill>
              </a:rPr>
              <a:t>Association of Veterinary Anaesthetists</a:t>
            </a:r>
            <a:endParaRPr lang="en-GB" b="1">
              <a:solidFill>
                <a:srgbClr val="1D4280"/>
              </a:solidFill>
            </a:endParaRPr>
          </a:p>
        </p:txBody>
      </p:sp>
      <p:sp>
        <p:nvSpPr>
          <p:cNvPr id="3" name="Subtitle 2">
            <a:extLst>
              <a:ext uri="{FF2B5EF4-FFF2-40B4-BE49-F238E27FC236}">
                <a16:creationId xmlns:a16="http://schemas.microsoft.com/office/drawing/2014/main" id="{C1EF5733-EACA-3CE3-DD0B-7FABFCCBBCC8}"/>
              </a:ext>
            </a:extLst>
          </p:cNvPr>
          <p:cNvSpPr>
            <a:spLocks noGrp="1"/>
          </p:cNvSpPr>
          <p:nvPr>
            <p:ph type="subTitle" idx="1"/>
          </p:nvPr>
        </p:nvSpPr>
        <p:spPr>
          <a:xfrm>
            <a:off x="1524000" y="5789772"/>
            <a:ext cx="9144000" cy="850813"/>
          </a:xfrm>
        </p:spPr>
        <p:txBody>
          <a:bodyPr vert="horz" lIns="91440" tIns="45720" rIns="91440" bIns="45720" rtlCol="0" anchor="t">
            <a:normAutofit/>
          </a:bodyPr>
          <a:lstStyle/>
          <a:p>
            <a:r>
              <a:rPr lang="en-GB" dirty="0">
                <a:solidFill>
                  <a:srgbClr val="000000"/>
                </a:solidFill>
              </a:rPr>
              <a:t>Update Spring 2026</a:t>
            </a:r>
          </a:p>
        </p:txBody>
      </p:sp>
      <p:pic>
        <p:nvPicPr>
          <p:cNvPr id="5" name="Image 4" descr="Une image contenant Police, texte, logo, Graphique&#10;&#10;Description générée automatiquement">
            <a:extLst>
              <a:ext uri="{FF2B5EF4-FFF2-40B4-BE49-F238E27FC236}">
                <a16:creationId xmlns:a16="http://schemas.microsoft.com/office/drawing/2014/main" id="{CA3F9F16-135F-B020-4547-34B211EB9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2877" y="355659"/>
            <a:ext cx="5786245" cy="2663856"/>
          </a:xfrm>
          <a:prstGeom prst="rect">
            <a:avLst/>
          </a:prstGeom>
        </p:spPr>
      </p:pic>
    </p:spTree>
    <p:extLst>
      <p:ext uri="{BB962C8B-B14F-4D97-AF65-F5344CB8AC3E}">
        <p14:creationId xmlns:p14="http://schemas.microsoft.com/office/powerpoint/2010/main" val="578084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335CBB1-E555-6A41-C148-D1F444463418}"/>
              </a:ext>
            </a:extLst>
          </p:cNvPr>
          <p:cNvPicPr>
            <a:picLocks noChangeAspect="1"/>
          </p:cNvPicPr>
          <p:nvPr/>
        </p:nvPicPr>
        <p:blipFill>
          <a:blip r:embed="rId2"/>
          <a:stretch>
            <a:fillRect/>
          </a:stretch>
        </p:blipFill>
        <p:spPr>
          <a:xfrm>
            <a:off x="10683129" y="3538931"/>
            <a:ext cx="1483041" cy="1483041"/>
          </a:xfrm>
          <a:prstGeom prst="rect">
            <a:avLst/>
          </a:prstGeom>
        </p:spPr>
      </p:pic>
      <p:pic>
        <p:nvPicPr>
          <p:cNvPr id="2052" name="Picture 4" descr="About - Fergus Coutts">
            <a:extLst>
              <a:ext uri="{FF2B5EF4-FFF2-40B4-BE49-F238E27FC236}">
                <a16:creationId xmlns:a16="http://schemas.microsoft.com/office/drawing/2014/main" id="{152F86A7-A298-A394-5702-759F6EE2BA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59" r="10159"/>
          <a:stretch/>
        </p:blipFill>
        <p:spPr bwMode="auto">
          <a:xfrm>
            <a:off x="10715160" y="1825905"/>
            <a:ext cx="1432836" cy="144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135DA80-41DB-88B5-CA2B-B7F938337848}"/>
              </a:ext>
            </a:extLst>
          </p:cNvPr>
          <p:cNvSpPr>
            <a:spLocks noGrp="1"/>
          </p:cNvSpPr>
          <p:nvPr>
            <p:ph type="title"/>
          </p:nvPr>
        </p:nvSpPr>
        <p:spPr/>
        <p:txBody>
          <a:bodyPr/>
          <a:lstStyle/>
          <a:p>
            <a:r>
              <a:rPr lang="en-GB" b="1">
                <a:solidFill>
                  <a:srgbClr val="1D4280"/>
                </a:solidFill>
              </a:rPr>
              <a:t>Meet the Trustees</a:t>
            </a:r>
          </a:p>
        </p:txBody>
      </p:sp>
      <p:sp>
        <p:nvSpPr>
          <p:cNvPr id="10" name="Content Placeholder 2">
            <a:extLst>
              <a:ext uri="{FF2B5EF4-FFF2-40B4-BE49-F238E27FC236}">
                <a16:creationId xmlns:a16="http://schemas.microsoft.com/office/drawing/2014/main" id="{E3E506E5-3ED6-F7EF-5859-7E26A7DDBD33}"/>
              </a:ext>
            </a:extLst>
          </p:cNvPr>
          <p:cNvSpPr txBox="1">
            <a:spLocks/>
          </p:cNvSpPr>
          <p:nvPr/>
        </p:nvSpPr>
        <p:spPr>
          <a:xfrm>
            <a:off x="838200" y="1825625"/>
            <a:ext cx="841865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75000"/>
            </a:pPr>
            <a:r>
              <a:rPr lang="en-GB" sz="2000" b="1" dirty="0"/>
              <a:t>President: </a:t>
            </a:r>
            <a:r>
              <a:rPr lang="en-GB" sz="2000" dirty="0"/>
              <a:t>Louise Clark</a:t>
            </a:r>
            <a:endParaRPr lang="en-GB" sz="2000" dirty="0">
              <a:ea typeface="Calibri"/>
              <a:cs typeface="Calibri"/>
            </a:endParaRPr>
          </a:p>
          <a:p>
            <a:pPr>
              <a:buSzPct val="75000"/>
            </a:pPr>
            <a:r>
              <a:rPr lang="en-GB" sz="2000" b="1" dirty="0"/>
              <a:t>Junior Vice President:</a:t>
            </a:r>
            <a:r>
              <a:rPr lang="en-GB" sz="2000" dirty="0"/>
              <a:t> Ioannis Savvas</a:t>
            </a:r>
            <a:endParaRPr lang="en-GB" sz="2000" dirty="0">
              <a:ea typeface="Calibri"/>
              <a:cs typeface="Calibri"/>
            </a:endParaRPr>
          </a:p>
          <a:p>
            <a:pPr>
              <a:buSzPct val="75000"/>
            </a:pPr>
            <a:r>
              <a:rPr lang="en-GB" sz="2000" b="1" dirty="0"/>
              <a:t>Senior Vice President:</a:t>
            </a:r>
            <a:r>
              <a:rPr lang="en-GB" sz="2000" dirty="0"/>
              <a:t> Mathieu </a:t>
            </a:r>
            <a:r>
              <a:rPr lang="en-GB" sz="2000" dirty="0" err="1"/>
              <a:t>Raillard</a:t>
            </a:r>
            <a:endParaRPr lang="en-GB" sz="2000" dirty="0">
              <a:ea typeface="Calibri"/>
              <a:cs typeface="Calibri"/>
            </a:endParaRPr>
          </a:p>
          <a:p>
            <a:pPr>
              <a:buSzPct val="75000"/>
            </a:pPr>
            <a:r>
              <a:rPr lang="en-GB" sz="2000" b="1" dirty="0"/>
              <a:t>Honorary Secretary:</a:t>
            </a:r>
            <a:r>
              <a:rPr lang="en-GB" sz="2000" dirty="0"/>
              <a:t> Latifa </a:t>
            </a:r>
            <a:r>
              <a:rPr lang="en-GB" sz="2000" dirty="0" err="1"/>
              <a:t>Khenissi</a:t>
            </a:r>
            <a:endParaRPr lang="en-GB" sz="2000" dirty="0"/>
          </a:p>
          <a:p>
            <a:pPr>
              <a:buSzPct val="75000"/>
            </a:pPr>
            <a:r>
              <a:rPr lang="en-GB" sz="2000" b="1" dirty="0"/>
              <a:t>Membership Secretary:</a:t>
            </a:r>
            <a:r>
              <a:rPr lang="en-GB" sz="2000" dirty="0"/>
              <a:t> Katherine Robson</a:t>
            </a:r>
            <a:endParaRPr lang="en-GB" sz="2000" dirty="0">
              <a:ea typeface="Calibri"/>
              <a:cs typeface="Calibri"/>
            </a:endParaRPr>
          </a:p>
          <a:p>
            <a:pPr>
              <a:buSzPct val="75000"/>
            </a:pPr>
            <a:r>
              <a:rPr lang="en-GB" sz="2000" b="1" dirty="0"/>
              <a:t>Honorary Treasurer:</a:t>
            </a:r>
            <a:r>
              <a:rPr lang="en-GB" sz="2000" dirty="0"/>
              <a:t> Nicole Studer</a:t>
            </a:r>
            <a:endParaRPr lang="en-GB" sz="2000" b="1" dirty="0">
              <a:ea typeface="Calibri"/>
              <a:cs typeface="Calibri"/>
            </a:endParaRPr>
          </a:p>
          <a:p>
            <a:pPr>
              <a:buSzPct val="75000"/>
            </a:pPr>
            <a:r>
              <a:rPr lang="en-GB" sz="2000" b="1" dirty="0"/>
              <a:t>Technician Representative:</a:t>
            </a:r>
            <a:r>
              <a:rPr lang="en-GB" sz="2000" dirty="0"/>
              <a:t> Anja Styhm</a:t>
            </a:r>
          </a:p>
          <a:p>
            <a:pPr>
              <a:buSzPct val="75000"/>
            </a:pPr>
            <a:r>
              <a:rPr lang="en-GB" sz="2000" b="1" dirty="0"/>
              <a:t>General Members:</a:t>
            </a:r>
            <a:r>
              <a:rPr lang="en-GB" sz="2000" dirty="0"/>
              <a:t> Alison Bennell, Fergus Coutts, Karine Portier</a:t>
            </a:r>
            <a:endParaRPr lang="en-GB" sz="2000" dirty="0">
              <a:ea typeface="Calibri"/>
              <a:cs typeface="Calibri"/>
            </a:endParaRPr>
          </a:p>
          <a:p>
            <a:pPr marL="0" indent="0">
              <a:buSzPct val="75000"/>
              <a:buNone/>
            </a:pPr>
            <a:r>
              <a:rPr lang="en-GB" sz="2000" dirty="0"/>
              <a:t>AND</a:t>
            </a:r>
            <a:endParaRPr lang="en-GB" sz="2000" dirty="0">
              <a:ea typeface="Calibri" panose="020F0502020204030204"/>
              <a:cs typeface="Calibri" panose="020F0502020204030204"/>
            </a:endParaRPr>
          </a:p>
          <a:p>
            <a:pPr>
              <a:buSzPct val="75000"/>
            </a:pPr>
            <a:r>
              <a:rPr lang="en-GB" sz="2000" b="1" dirty="0"/>
              <a:t>Webmaster:</a:t>
            </a:r>
            <a:r>
              <a:rPr lang="en-GB" sz="2000" dirty="0"/>
              <a:t> Tim Elliott </a:t>
            </a:r>
            <a:endParaRPr lang="en-GB" sz="2000" dirty="0">
              <a:ea typeface="Calibri"/>
              <a:cs typeface="Calibri"/>
            </a:endParaRPr>
          </a:p>
          <a:p>
            <a:pPr>
              <a:buSzPct val="75000"/>
            </a:pPr>
            <a:r>
              <a:rPr lang="en-GB" sz="2000" b="1" dirty="0"/>
              <a:t>VAA Editor in Chief:</a:t>
            </a:r>
            <a:r>
              <a:rPr lang="en-GB" sz="2000" dirty="0"/>
              <a:t> Daniel Pang</a:t>
            </a:r>
            <a:endParaRPr lang="en-GB" sz="2000" dirty="0">
              <a:ea typeface="Calibri"/>
              <a:cs typeface="Calibri"/>
            </a:endParaRPr>
          </a:p>
          <a:p>
            <a:pPr>
              <a:buSzPct val="75000"/>
            </a:pPr>
            <a:r>
              <a:rPr lang="en-GB" sz="2000" b="1" dirty="0"/>
              <a:t>NAVAS representative:</a:t>
            </a:r>
            <a:r>
              <a:rPr lang="en-GB" sz="2000" dirty="0"/>
              <a:t> Tasha Bartel</a:t>
            </a:r>
            <a:endParaRPr lang="en-GB" sz="2000" dirty="0">
              <a:ea typeface="Calibri"/>
              <a:cs typeface="Calibri"/>
            </a:endParaRPr>
          </a:p>
        </p:txBody>
      </p:sp>
      <p:pic>
        <p:nvPicPr>
          <p:cNvPr id="2050" name="Picture 2" descr="3 &quot;Latifa Khenissi&quot; profiles | LinkedIn">
            <a:extLst>
              <a:ext uri="{FF2B5EF4-FFF2-40B4-BE49-F238E27FC236}">
                <a16:creationId xmlns:a16="http://schemas.microsoft.com/office/drawing/2014/main" id="{273F153C-E276-046F-2C5F-2CFAE15AB4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6150" y="5227654"/>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athieu Raillard (@RaillardMathieu) / Twitter">
            <a:extLst>
              <a:ext uri="{FF2B5EF4-FFF2-40B4-BE49-F238E27FC236}">
                <a16:creationId xmlns:a16="http://schemas.microsoft.com/office/drawing/2014/main" id="{CF775BBC-1867-CE70-12C6-C8CD44C08C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1491" y="-4718"/>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53BF9F05-92EC-D558-231B-57D863981A82}"/>
              </a:ext>
            </a:extLst>
          </p:cNvPr>
          <p:cNvPicPr>
            <a:picLocks noChangeAspect="1"/>
          </p:cNvPicPr>
          <p:nvPr/>
        </p:nvPicPr>
        <p:blipFill rotWithShape="1">
          <a:blip r:embed="rId6"/>
          <a:srcRect l="23234" t="38459" r="54155" b="11059"/>
          <a:stretch/>
        </p:blipFill>
        <p:spPr>
          <a:xfrm>
            <a:off x="9620597" y="-1734"/>
            <a:ext cx="1146643" cy="1440000"/>
          </a:xfrm>
          <a:prstGeom prst="rect">
            <a:avLst/>
          </a:prstGeom>
        </p:spPr>
      </p:pic>
      <p:pic>
        <p:nvPicPr>
          <p:cNvPr id="20" name="Picture 19">
            <a:extLst>
              <a:ext uri="{FF2B5EF4-FFF2-40B4-BE49-F238E27FC236}">
                <a16:creationId xmlns:a16="http://schemas.microsoft.com/office/drawing/2014/main" id="{7C4CA1F0-A776-EC3F-4A0C-9AD3F46053F5}"/>
              </a:ext>
            </a:extLst>
          </p:cNvPr>
          <p:cNvPicPr>
            <a:picLocks noChangeAspect="1"/>
          </p:cNvPicPr>
          <p:nvPr/>
        </p:nvPicPr>
        <p:blipFill rotWithShape="1">
          <a:blip r:embed="rId7"/>
          <a:srcRect l="19808" t="22463" r="51810" b="10354"/>
          <a:stretch/>
        </p:blipFill>
        <p:spPr>
          <a:xfrm>
            <a:off x="9617766" y="1419568"/>
            <a:ext cx="1081503" cy="1440000"/>
          </a:xfrm>
          <a:prstGeom prst="rect">
            <a:avLst/>
          </a:prstGeom>
        </p:spPr>
      </p:pic>
      <p:pic>
        <p:nvPicPr>
          <p:cNvPr id="2054" name="Picture 6" descr="Peut être une image de 1 personne">
            <a:extLst>
              <a:ext uri="{FF2B5EF4-FFF2-40B4-BE49-F238E27FC236}">
                <a16:creationId xmlns:a16="http://schemas.microsoft.com/office/drawing/2014/main" id="{51720F37-28F4-515C-3DAA-87B840F949B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388" t="2608" r="28811" b="36614"/>
          <a:stretch/>
        </p:blipFill>
        <p:spPr bwMode="auto">
          <a:xfrm>
            <a:off x="9586280" y="2852230"/>
            <a:ext cx="1203656" cy="144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erson taking a selfie with a horse&#10;&#10;AI-generated content may be incorrect.">
            <a:extLst>
              <a:ext uri="{FF2B5EF4-FFF2-40B4-BE49-F238E27FC236}">
                <a16:creationId xmlns:a16="http://schemas.microsoft.com/office/drawing/2014/main" id="{BC322F9D-CB2F-2A1D-FFD1-5C1B583600CD}"/>
              </a:ext>
            </a:extLst>
          </p:cNvPr>
          <p:cNvPicPr>
            <a:picLocks noChangeAspect="1"/>
          </p:cNvPicPr>
          <p:nvPr/>
        </p:nvPicPr>
        <p:blipFill>
          <a:blip r:embed="rId9"/>
          <a:stretch>
            <a:fillRect/>
          </a:stretch>
        </p:blipFill>
        <p:spPr>
          <a:xfrm>
            <a:off x="9630736" y="5419349"/>
            <a:ext cx="1062864" cy="1450746"/>
          </a:xfrm>
          <a:prstGeom prst="rect">
            <a:avLst/>
          </a:prstGeom>
        </p:spPr>
      </p:pic>
      <p:pic>
        <p:nvPicPr>
          <p:cNvPr id="4" name="Picture 3">
            <a:extLst>
              <a:ext uri="{FF2B5EF4-FFF2-40B4-BE49-F238E27FC236}">
                <a16:creationId xmlns:a16="http://schemas.microsoft.com/office/drawing/2014/main" id="{4DB2753F-7CC7-E7A7-845A-0519B986016D}"/>
              </a:ext>
            </a:extLst>
          </p:cNvPr>
          <p:cNvPicPr>
            <a:picLocks noChangeAspect="1"/>
          </p:cNvPicPr>
          <p:nvPr/>
        </p:nvPicPr>
        <p:blipFill>
          <a:blip r:embed="rId10"/>
          <a:srcRect l="300" r="11418" b="-1033"/>
          <a:stretch>
            <a:fillRect/>
          </a:stretch>
        </p:blipFill>
        <p:spPr>
          <a:xfrm rot="5400000">
            <a:off x="9488078" y="4220190"/>
            <a:ext cx="1340875" cy="1173535"/>
          </a:xfrm>
          <a:prstGeom prst="rect">
            <a:avLst/>
          </a:prstGeom>
        </p:spPr>
      </p:pic>
    </p:spTree>
    <p:extLst>
      <p:ext uri="{BB962C8B-B14F-4D97-AF65-F5344CB8AC3E}">
        <p14:creationId xmlns:p14="http://schemas.microsoft.com/office/powerpoint/2010/main" val="3584561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5FF14318-58A8-4AF9-B369-D650B7D30D43}"/>
              </a:ext>
            </a:extLst>
          </p:cNvPr>
          <p:cNvSpPr/>
          <p:nvPr/>
        </p:nvSpPr>
        <p:spPr>
          <a:xfrm>
            <a:off x="804643" y="2860215"/>
            <a:ext cx="4978399"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dirty="0">
                <a:solidFill>
                  <a:srgbClr val="1D4280"/>
                </a:solidFill>
                <a:latin typeface="Calibri"/>
                <a:ea typeface="Calibri"/>
                <a:cs typeface="Calibri"/>
              </a:rPr>
              <a:t>Project update</a:t>
            </a:r>
            <a:endParaRPr lang="en-GB" sz="2400" b="1" dirty="0">
              <a:solidFill>
                <a:srgbClr val="1D4280"/>
              </a:solidFill>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76843BDD-ECF6-4E76-83A5-1B8F23C632E4}"/>
              </a:ext>
            </a:extLst>
          </p:cNvPr>
          <p:cNvSpPr/>
          <p:nvPr/>
        </p:nvSpPr>
        <p:spPr>
          <a:xfrm>
            <a:off x="845276" y="5509023"/>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FEDC1094-E981-436D-BA62-83670DD240CC}"/>
              </a:ext>
            </a:extLst>
          </p:cNvPr>
          <p:cNvSpPr/>
          <p:nvPr/>
        </p:nvSpPr>
        <p:spPr>
          <a:xfrm>
            <a:off x="838200" y="4185778"/>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CA68FB89-3D9A-4D0E-AB76-6F70820A288C}"/>
              </a:ext>
            </a:extLst>
          </p:cNvPr>
          <p:cNvSpPr/>
          <p:nvPr/>
        </p:nvSpPr>
        <p:spPr>
          <a:xfrm>
            <a:off x="6375400"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49BA4BCB-74E9-413C-95E9-C166F626A18E}"/>
              </a:ext>
            </a:extLst>
          </p:cNvPr>
          <p:cNvSpPr/>
          <p:nvPr/>
        </p:nvSpPr>
        <p:spPr>
          <a:xfrm>
            <a:off x="804645" y="1534652"/>
            <a:ext cx="4978400" cy="1008000"/>
          </a:xfrm>
          <a:prstGeom prst="rect">
            <a:avLst/>
          </a:prstGeom>
          <a:solidFill>
            <a:srgbClr val="002060"/>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bg1"/>
                </a:solidFill>
                <a:latin typeface="Calibri" panose="020F0502020204030204" pitchFamily="34" charset="0"/>
                <a:cs typeface="Calibri" panose="020F0502020204030204" pitchFamily="34" charset="0"/>
              </a:rPr>
              <a:t>New members</a:t>
            </a:r>
          </a:p>
        </p:txBody>
      </p:sp>
      <p:sp>
        <p:nvSpPr>
          <p:cNvPr id="34" name="Title 33">
            <a:extLst>
              <a:ext uri="{FF2B5EF4-FFF2-40B4-BE49-F238E27FC236}">
                <a16:creationId xmlns:a16="http://schemas.microsoft.com/office/drawing/2014/main" id="{94F2C599-83E8-47E6-ABB4-402E82CCD7AC}"/>
              </a:ext>
            </a:extLst>
          </p:cNvPr>
          <p:cNvSpPr>
            <a:spLocks noGrp="1"/>
          </p:cNvSpPr>
          <p:nvPr>
            <p:ph type="title"/>
          </p:nvPr>
        </p:nvSpPr>
        <p:spPr>
          <a:xfrm>
            <a:off x="838200" y="76894"/>
            <a:ext cx="10515600" cy="1325563"/>
          </a:xfrm>
        </p:spPr>
        <p:txBody>
          <a:bodyPr/>
          <a:lstStyle/>
          <a:p>
            <a:r>
              <a:rPr lang="en-GB" dirty="0">
                <a:solidFill>
                  <a:srgbClr val="1D4280"/>
                </a:solidFill>
                <a:latin typeface="Calibri"/>
                <a:ea typeface="Calibri"/>
                <a:cs typeface="Calibri"/>
              </a:rPr>
              <a:t> </a:t>
            </a:r>
            <a:endParaRPr lang="sv-SE" dirty="0">
              <a:solidFill>
                <a:srgbClr val="1D4280"/>
              </a:solidFill>
              <a:latin typeface="Calibri" panose="020F0502020204030204" pitchFamily="34" charset="0"/>
              <a:cs typeface="Calibri" panose="020F0502020204030204" pitchFamily="34" charset="0"/>
            </a:endParaRPr>
          </a:p>
        </p:txBody>
      </p:sp>
      <p:sp>
        <p:nvSpPr>
          <p:cNvPr id="4" name="Rectangle 3">
            <a:hlinkClick r:id="" action="ppaction://noaction"/>
            <a:extLst>
              <a:ext uri="{FF2B5EF4-FFF2-40B4-BE49-F238E27FC236}">
                <a16:creationId xmlns:a16="http://schemas.microsoft.com/office/drawing/2014/main" id="{67B12652-3E9E-7017-3CAE-B73D4682E6F9}"/>
              </a:ext>
            </a:extLst>
          </p:cNvPr>
          <p:cNvSpPr/>
          <p:nvPr/>
        </p:nvSpPr>
        <p:spPr>
          <a:xfrm>
            <a:off x="6375400" y="2960746"/>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Call for new Trustees</a:t>
            </a:r>
          </a:p>
        </p:txBody>
      </p:sp>
      <p:pic>
        <p:nvPicPr>
          <p:cNvPr id="5" name="Image 4" descr="Une image contenant Police, texte, logo, Graphique&#10;&#10;Description générée automatiquement">
            <a:extLst>
              <a:ext uri="{FF2B5EF4-FFF2-40B4-BE49-F238E27FC236}">
                <a16:creationId xmlns:a16="http://schemas.microsoft.com/office/drawing/2014/main" id="{5BDEDB4E-C3FA-16C4-768F-A56ED4F4E15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1393438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4A70-3E0D-35E2-1444-505B5AA04FEF}"/>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67052409-E13F-80CE-C1C7-C9298DD9F1E1}"/>
              </a:ext>
            </a:extLst>
          </p:cNvPr>
          <p:cNvSpPr txBox="1">
            <a:spLocks/>
          </p:cNvSpPr>
          <p:nvPr/>
        </p:nvSpPr>
        <p:spPr>
          <a:xfrm>
            <a:off x="838200" y="120437"/>
            <a:ext cx="10842171" cy="13364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1D4280"/>
                </a:solidFill>
              </a:rPr>
              <a:t>Welcome to our new AVA members!</a:t>
            </a:r>
            <a:endParaRPr lang="sv-SE">
              <a:solidFill>
                <a:srgbClr val="1D4280"/>
              </a:solidFill>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A1204C8A-4210-5D3A-52FE-B3CE86D7372A}"/>
              </a:ext>
            </a:extLst>
          </p:cNvPr>
          <p:cNvSpPr txBox="1"/>
          <p:nvPr/>
        </p:nvSpPr>
        <p:spPr>
          <a:xfrm>
            <a:off x="838200" y="1456886"/>
            <a:ext cx="6100762" cy="4739759"/>
          </a:xfrm>
          <a:prstGeom prst="rect">
            <a:avLst/>
          </a:prstGeom>
          <a:noFill/>
        </p:spPr>
        <p:txBody>
          <a:bodyPr wrap="square" lIns="91440" tIns="45720" rIns="91440" bIns="45720" anchor="t">
            <a:spAutoFit/>
          </a:bodyPr>
          <a:lstStyle/>
          <a:p>
            <a:r>
              <a:rPr lang="en-GB" dirty="0">
                <a:solidFill>
                  <a:schemeClr val="accent1">
                    <a:lumMod val="75000"/>
                  </a:schemeClr>
                </a:solidFill>
                <a:latin typeface="Aptos" panose="020B0004020202020204" pitchFamily="34" charset="0"/>
                <a:ea typeface="Times New Roman" panose="02020603050405020304" pitchFamily="18" charset="0"/>
                <a:cs typeface="Calibri"/>
              </a:rPr>
              <a:t>602 AVA members</a:t>
            </a:r>
          </a:p>
          <a:p>
            <a:endParaRPr lang="en-GB" dirty="0">
              <a:solidFill>
                <a:schemeClr val="accent1">
                  <a:lumMod val="75000"/>
                </a:schemeClr>
              </a:solidFill>
              <a:latin typeface="Aptos" panose="020B0004020202020204" pitchFamily="34" charset="0"/>
              <a:ea typeface="Times New Roman" panose="02020603050405020304" pitchFamily="18" charset="0"/>
              <a:cs typeface="Calibri"/>
            </a:endParaRP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249 ECVAA Diplomates</a:t>
            </a: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186 Standard Members</a:t>
            </a: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84 Intern/Resident Members</a:t>
            </a: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47 Nurse/Technician Member</a:t>
            </a: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18 Honorary Members</a:t>
            </a: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8 Retired Members</a:t>
            </a: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9 NAVAS Affiliate Members</a:t>
            </a:r>
          </a:p>
          <a:p>
            <a:pPr marL="285750" indent="-285750">
              <a:buFont typeface="Arial" panose="020B0604020202020204" pitchFamily="34" charset="0"/>
              <a:buChar char="•"/>
            </a:pPr>
            <a:endParaRPr lang="en-GB" dirty="0">
              <a:solidFill>
                <a:schemeClr val="accent1">
                  <a:lumMod val="75000"/>
                </a:schemeClr>
              </a:solidFill>
              <a:latin typeface="Aptos" panose="020B0004020202020204" pitchFamily="34" charset="0"/>
              <a:ea typeface="Times New Roman" panose="02020603050405020304" pitchFamily="18" charset="0"/>
              <a:cs typeface="Calibri"/>
            </a:endParaRPr>
          </a:p>
          <a:p>
            <a:pPr marL="285750"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LMIC members</a:t>
            </a:r>
          </a:p>
          <a:p>
            <a:pPr marL="742950" lvl="1"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30% discount  3 members</a:t>
            </a:r>
          </a:p>
          <a:p>
            <a:pPr marL="742950" lvl="1" indent="-285750">
              <a:buFont typeface="Arial" panose="020B0604020202020204" pitchFamily="34" charset="0"/>
              <a:buChar char="•"/>
            </a:pPr>
            <a:r>
              <a:rPr lang="en-GB" dirty="0">
                <a:solidFill>
                  <a:schemeClr val="accent1">
                    <a:lumMod val="75000"/>
                  </a:schemeClr>
                </a:solidFill>
                <a:latin typeface="Aptos" panose="020B0004020202020204" pitchFamily="34" charset="0"/>
                <a:ea typeface="Times New Roman" panose="02020603050405020304" pitchFamily="18" charset="0"/>
                <a:cs typeface="Calibri"/>
              </a:rPr>
              <a:t>70% discount 1 member</a:t>
            </a:r>
          </a:p>
          <a:p>
            <a:pPr marL="285750" indent="-285750">
              <a:buFont typeface="Arial" panose="020B0604020202020204" pitchFamily="34" charset="0"/>
              <a:buChar char="•"/>
            </a:pPr>
            <a:endParaRPr lang="en-GB" dirty="0">
              <a:solidFill>
                <a:srgbClr val="849DBB"/>
              </a:solidFill>
              <a:latin typeface="Aptos" panose="020B0004020202020204" pitchFamily="34" charset="0"/>
              <a:ea typeface="Times New Roman" panose="02020603050405020304" pitchFamily="18" charset="0"/>
              <a:cs typeface="Calibri"/>
            </a:endParaRPr>
          </a:p>
          <a:p>
            <a:pPr marL="285750" indent="-285750">
              <a:buFont typeface="Arial" panose="020B0604020202020204" pitchFamily="34" charset="0"/>
              <a:buChar char="•"/>
            </a:pPr>
            <a:endParaRPr lang="en-GB" dirty="0">
              <a:solidFill>
                <a:srgbClr val="849DBB"/>
              </a:solidFill>
              <a:latin typeface="Aptos" panose="020B0004020202020204" pitchFamily="34" charset="0"/>
              <a:ea typeface="Times New Roman" panose="02020603050405020304" pitchFamily="18" charset="0"/>
              <a:cs typeface="Calibri"/>
            </a:endParaRPr>
          </a:p>
          <a:p>
            <a:pPr marL="285750" indent="-285750">
              <a:buFont typeface="Arial" panose="020B0604020202020204" pitchFamily="34" charset="0"/>
              <a:buChar char="•"/>
            </a:pPr>
            <a:endParaRPr lang="en-GB" b="1" dirty="0">
              <a:solidFill>
                <a:srgbClr val="849DBB"/>
              </a:solidFill>
              <a:latin typeface="+mj-lt"/>
              <a:ea typeface="Times New Roman" panose="02020603050405020304" pitchFamily="18" charset="0"/>
              <a:cs typeface="Calibri"/>
            </a:endParaRPr>
          </a:p>
          <a:p>
            <a:endParaRPr lang="en-GB" sz="1400" b="1" dirty="0">
              <a:solidFill>
                <a:srgbClr val="849DBB"/>
              </a:solidFill>
              <a:latin typeface="+mj-lt"/>
              <a:ea typeface="Times New Roman" panose="02020603050405020304" pitchFamily="18" charset="0"/>
              <a:cs typeface="Calibri"/>
            </a:endParaRP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816F9961-B3BC-9451-AF8C-BB54600600EC}"/>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ZoneTexte 3">
            <a:extLst>
              <a:ext uri="{FF2B5EF4-FFF2-40B4-BE49-F238E27FC236}">
                <a16:creationId xmlns:a16="http://schemas.microsoft.com/office/drawing/2014/main" id="{963194EE-17C5-3491-F97A-9C0CD6C0BB9C}"/>
              </a:ext>
            </a:extLst>
          </p:cNvPr>
          <p:cNvSpPr txBox="1"/>
          <p:nvPr/>
        </p:nvSpPr>
        <p:spPr>
          <a:xfrm>
            <a:off x="6515518" y="2217729"/>
            <a:ext cx="3769577" cy="2677656"/>
          </a:xfrm>
          <a:prstGeom prst="rect">
            <a:avLst/>
          </a:prstGeom>
          <a:noFill/>
        </p:spPr>
        <p:txBody>
          <a:bodyPr wrap="square" lIns="91440" tIns="45720" rIns="91440" bIns="45720" anchor="t">
            <a:spAutoFit/>
          </a:bodyPr>
          <a:lstStyle/>
          <a:p>
            <a:r>
              <a:rPr lang="en-GB" sz="2400" b="1" dirty="0">
                <a:solidFill>
                  <a:srgbClr val="849DBB"/>
                </a:solidFill>
                <a:latin typeface="+mj-lt"/>
                <a:ea typeface="Times New Roman" panose="02020603050405020304" pitchFamily="18" charset="0"/>
                <a:cs typeface="Calibri"/>
              </a:rPr>
              <a:t>For  ECVAA Diplomates membership - now collected  with ECVAA fees </a:t>
            </a:r>
          </a:p>
          <a:p>
            <a:r>
              <a:rPr lang="en-GB" sz="2400" b="1" dirty="0">
                <a:solidFill>
                  <a:srgbClr val="849DBB"/>
                </a:solidFill>
                <a:latin typeface="+mj-lt"/>
                <a:ea typeface="Times New Roman" panose="02020603050405020304" pitchFamily="18" charset="0"/>
                <a:cs typeface="Calibri"/>
              </a:rPr>
              <a:t>in accordance with their Constitution</a:t>
            </a:r>
          </a:p>
          <a:p>
            <a:pPr marL="342900" indent="-342900">
              <a:buFont typeface="Arial" panose="020B0604020202020204" pitchFamily="34" charset="0"/>
              <a:buChar char="•"/>
            </a:pPr>
            <a:endParaRPr lang="en-GB" sz="2400" b="1" dirty="0">
              <a:solidFill>
                <a:srgbClr val="849DBB"/>
              </a:solidFill>
              <a:effectLst/>
              <a:latin typeface="+mj-lt"/>
              <a:ea typeface="Times New Roman" panose="02020603050405020304" pitchFamily="18" charset="0"/>
              <a:cs typeface="Calibri"/>
            </a:endParaRPr>
          </a:p>
          <a:p>
            <a:endParaRPr lang="en-GB" sz="2400" b="1" dirty="0">
              <a:solidFill>
                <a:srgbClr val="849DBB"/>
              </a:solidFill>
              <a:latin typeface="+mj-lt"/>
              <a:ea typeface="Times New Roman" panose="02020603050405020304" pitchFamily="18" charset="0"/>
              <a:cs typeface="Calibri"/>
            </a:endParaRPr>
          </a:p>
        </p:txBody>
      </p:sp>
    </p:spTree>
    <p:extLst>
      <p:ext uri="{BB962C8B-B14F-4D97-AF65-F5344CB8AC3E}">
        <p14:creationId xmlns:p14="http://schemas.microsoft.com/office/powerpoint/2010/main" val="276737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C63B-2F6E-A284-E71B-96BDA2104CCF}"/>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6803C93B-AEF2-5105-1065-497E135B3B61}"/>
              </a:ext>
            </a:extLst>
          </p:cNvPr>
          <p:cNvSpPr txBox="1">
            <a:spLocks/>
          </p:cNvSpPr>
          <p:nvPr/>
        </p:nvSpPr>
        <p:spPr>
          <a:xfrm>
            <a:off x="838200" y="120437"/>
            <a:ext cx="10842171" cy="13364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rgbClr val="1D4280"/>
                </a:solidFill>
              </a:rPr>
              <a:t>Welcome to our new AVA members!</a:t>
            </a:r>
            <a:endParaRPr lang="sv-SE">
              <a:solidFill>
                <a:srgbClr val="1D4280"/>
              </a:solidFill>
              <a:latin typeface="Calibri" panose="020F0502020204030204" pitchFamily="34" charset="0"/>
              <a:cs typeface="Calibri" panose="020F0502020204030204" pitchFamily="34" charset="0"/>
            </a:endParaRP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3EB33392-8C87-1269-E48D-6A93E7AAB585}"/>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3" name="Content Placeholder 2">
            <a:extLst>
              <a:ext uri="{FF2B5EF4-FFF2-40B4-BE49-F238E27FC236}">
                <a16:creationId xmlns:a16="http://schemas.microsoft.com/office/drawing/2014/main" id="{1D00B3CB-206A-7EF6-2762-50D93BA788D0}"/>
              </a:ext>
            </a:extLst>
          </p:cNvPr>
          <p:cNvSpPr>
            <a:spLocks noGrp="1"/>
          </p:cNvSpPr>
          <p:nvPr>
            <p:ph sz="half" idx="1"/>
          </p:nvPr>
        </p:nvSpPr>
        <p:spPr>
          <a:xfrm>
            <a:off x="595008" y="1825625"/>
            <a:ext cx="5181600" cy="4351338"/>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New members since the December 2025 AGM: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rgbClr val="849DBB"/>
              </a:solidFill>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Alessandro Sinosis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Jake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Burlace</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Jesse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Gosker</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Javier Benito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Pedro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Caetanotomas</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Jana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Flyps</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Andres Naula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Vajzquez</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Vanessa Rupp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Kavya Katta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Jo Fogh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Chris Blignaut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Ele Palmer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Rasmus Fjord Hoegh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Pinja Hietanen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Shauna Feldsher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Jean Clement Bernard</a:t>
            </a:r>
          </a:p>
          <a:p>
            <a:endParaRPr lang="en-GB" dirty="0"/>
          </a:p>
        </p:txBody>
      </p:sp>
      <p:sp>
        <p:nvSpPr>
          <p:cNvPr id="7" name="Content Placeholder 6">
            <a:extLst>
              <a:ext uri="{FF2B5EF4-FFF2-40B4-BE49-F238E27FC236}">
                <a16:creationId xmlns:a16="http://schemas.microsoft.com/office/drawing/2014/main" id="{E7D4AE3A-C663-8059-8405-4691EB2C5C58}"/>
              </a:ext>
            </a:extLst>
          </p:cNvPr>
          <p:cNvSpPr>
            <a:spLocks noGrp="1"/>
          </p:cNvSpPr>
          <p:nvPr>
            <p:ph sz="half" idx="2"/>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Bruna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Hech</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Patrick Burns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Jesus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Niclo</a:t>
            </a: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 Moreno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Alice Stevens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Stephan Fouad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Katerina Pavlidou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Anna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Kurtscheidt</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Tom Burger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Pavla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Koulova</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Latif Emrah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Yanmaz</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Virginia Papageorgiou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Beatriz Gander Soares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Anna Jonasson Winterberg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Anna Elise Lund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Yu On Yeung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Simona </a:t>
            </a:r>
            <a:r>
              <a:rPr kumimoji="0" lang="en-GB" sz="1400" i="0" u="none" strike="noStrike" kern="1200" cap="none" spc="0" normalizeH="0" baseline="0" noProof="0" dirty="0" err="1">
                <a:ln>
                  <a:noFill/>
                </a:ln>
                <a:solidFill>
                  <a:srgbClr val="849DBB"/>
                </a:solidFill>
                <a:effectLst/>
                <a:uLnTx/>
                <a:uFillTx/>
                <a:latin typeface="Aptos Display" panose="02110004020202020204"/>
                <a:ea typeface="Times New Roman" panose="02020603050405020304" pitchFamily="18" charset="0"/>
                <a:cs typeface="Calibri"/>
              </a:rPr>
              <a:t>Nagreckiene</a:t>
            </a:r>
            <a:endPar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Angela Barbaro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rgbClr val="849DBB"/>
                </a:solidFill>
                <a:effectLst/>
                <a:uLnTx/>
                <a:uFillTx/>
                <a:latin typeface="Aptos Display" panose="02110004020202020204"/>
                <a:ea typeface="Times New Roman" panose="02020603050405020304" pitchFamily="18" charset="0"/>
                <a:cs typeface="Calibri"/>
              </a:rPr>
              <a:t>Zi Yan Tan</a:t>
            </a:r>
          </a:p>
          <a:p>
            <a:endParaRPr lang="en-GB" dirty="0"/>
          </a:p>
        </p:txBody>
      </p:sp>
    </p:spTree>
    <p:extLst>
      <p:ext uri="{BB962C8B-B14F-4D97-AF65-F5344CB8AC3E}">
        <p14:creationId xmlns:p14="http://schemas.microsoft.com/office/powerpoint/2010/main" val="412329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58B5A-E03F-9F28-29A3-E4ED85C3135F}"/>
            </a:ext>
          </a:extLst>
        </p:cNvPr>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2FB11B46-95FF-2861-DB0F-7FCABE59604A}"/>
              </a:ext>
            </a:extLst>
          </p:cNvPr>
          <p:cNvSpPr/>
          <p:nvPr/>
        </p:nvSpPr>
        <p:spPr>
          <a:xfrm>
            <a:off x="804643" y="2860215"/>
            <a:ext cx="4978399" cy="1008000"/>
          </a:xfrm>
          <a:prstGeom prst="rect">
            <a:avLst/>
          </a:prstGeom>
          <a:solidFill>
            <a:srgbClr val="002060"/>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1"/>
                </a:solidFill>
                <a:latin typeface="Calibri"/>
                <a:ea typeface="Calibri"/>
                <a:cs typeface="Calibri"/>
              </a:rPr>
              <a:t>Project update</a:t>
            </a:r>
            <a:endParaRPr kumimoji="0" lang="en-GB" sz="2400" b="1" i="0" u="none" strike="noStrike" kern="1200" cap="none" spc="0" normalizeH="0" baseline="0" noProof="0" dirty="0">
              <a:ln>
                <a:noFill/>
              </a:ln>
              <a:solidFill>
                <a:schemeClr val="bg1"/>
              </a:solidFill>
              <a:effectLst/>
              <a:uLnTx/>
              <a:uFillTx/>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9815FEFB-86C7-9AF4-1D5B-6738C1ABD52C}"/>
              </a:ext>
            </a:extLst>
          </p:cNvPr>
          <p:cNvSpPr/>
          <p:nvPr/>
        </p:nvSpPr>
        <p:spPr>
          <a:xfrm>
            <a:off x="812800" y="5499295"/>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D4280"/>
                </a:solidFill>
                <a:effectLst/>
                <a:uLnTx/>
                <a:uFillTx/>
                <a:latin typeface="Calibri" panose="020F0502020204030204" pitchFamily="34" charset="0"/>
                <a:ea typeface="+mn-ea"/>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6B7A90E9-AA79-1A4F-3820-AF8EA90761AB}"/>
              </a:ext>
            </a:extLst>
          </p:cNvPr>
          <p:cNvSpPr/>
          <p:nvPr/>
        </p:nvSpPr>
        <p:spPr>
          <a:xfrm>
            <a:off x="812800" y="4185778"/>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D4280"/>
                </a:solidFill>
                <a:effectLst/>
                <a:uLnTx/>
                <a:uFillTx/>
                <a:latin typeface="Calibri" panose="020F0502020204030204" pitchFamily="34" charset="0"/>
                <a:ea typeface="+mn-ea"/>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FE6037CA-C7E0-7FFE-38F2-C79E9F51CBDE}"/>
              </a:ext>
            </a:extLst>
          </p:cNvPr>
          <p:cNvSpPr/>
          <p:nvPr/>
        </p:nvSpPr>
        <p:spPr>
          <a:xfrm>
            <a:off x="6408957" y="1518545"/>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D4280"/>
                </a:solidFill>
                <a:effectLst/>
                <a:uLnTx/>
                <a:uFillTx/>
                <a:latin typeface="Calibri" panose="020F0502020204030204" pitchFamily="34" charset="0"/>
                <a:ea typeface="+mn-ea"/>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2D75DB78-B75F-A82C-2EBD-501D91620068}"/>
              </a:ext>
            </a:extLst>
          </p:cNvPr>
          <p:cNvSpPr/>
          <p:nvPr/>
        </p:nvSpPr>
        <p:spPr>
          <a:xfrm>
            <a:off x="804645"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D4280"/>
                </a:solidFill>
                <a:effectLst/>
                <a:uLnTx/>
                <a:uFillTx/>
                <a:latin typeface="Calibri" panose="020F0502020204030204" pitchFamily="34" charset="0"/>
                <a:ea typeface="+mn-ea"/>
                <a:cs typeface="Calibri" panose="020F0502020204030204" pitchFamily="34" charset="0"/>
              </a:rPr>
              <a:t>New members</a:t>
            </a:r>
          </a:p>
        </p:txBody>
      </p:sp>
      <p:sp>
        <p:nvSpPr>
          <p:cNvPr id="34" name="Title 33">
            <a:extLst>
              <a:ext uri="{FF2B5EF4-FFF2-40B4-BE49-F238E27FC236}">
                <a16:creationId xmlns:a16="http://schemas.microsoft.com/office/drawing/2014/main" id="{DAEFFC1F-A4A2-1B0A-70D5-9FDDEE51AC6B}"/>
              </a:ext>
            </a:extLst>
          </p:cNvPr>
          <p:cNvSpPr>
            <a:spLocks noGrp="1"/>
          </p:cNvSpPr>
          <p:nvPr>
            <p:ph type="title"/>
          </p:nvPr>
        </p:nvSpPr>
        <p:spPr>
          <a:xfrm>
            <a:off x="838200" y="76894"/>
            <a:ext cx="10515600" cy="1325563"/>
          </a:xfrm>
        </p:spPr>
        <p:txBody>
          <a:bodyPr/>
          <a:lstStyle/>
          <a:p>
            <a:r>
              <a:rPr lang="en-GB" dirty="0">
                <a:solidFill>
                  <a:srgbClr val="1D4280"/>
                </a:solidFill>
                <a:latin typeface="Calibri"/>
                <a:ea typeface="Calibri"/>
                <a:cs typeface="Calibri"/>
              </a:rPr>
              <a:t> </a:t>
            </a:r>
            <a:endParaRPr lang="sv-SE" dirty="0">
              <a:solidFill>
                <a:srgbClr val="1D4280"/>
              </a:solidFill>
              <a:latin typeface="Calibri" panose="020F0502020204030204" pitchFamily="34" charset="0"/>
              <a:cs typeface="Calibri" panose="020F0502020204030204" pitchFamily="34" charset="0"/>
            </a:endParaRPr>
          </a:p>
        </p:txBody>
      </p:sp>
      <p:sp>
        <p:nvSpPr>
          <p:cNvPr id="4" name="Rectangle 3">
            <a:hlinkClick r:id="" action="ppaction://noaction"/>
            <a:extLst>
              <a:ext uri="{FF2B5EF4-FFF2-40B4-BE49-F238E27FC236}">
                <a16:creationId xmlns:a16="http://schemas.microsoft.com/office/drawing/2014/main" id="{6E23D317-BF52-862E-07DD-FFF0EDB8292C}"/>
              </a:ext>
            </a:extLst>
          </p:cNvPr>
          <p:cNvSpPr/>
          <p:nvPr/>
        </p:nvSpPr>
        <p:spPr>
          <a:xfrm>
            <a:off x="6375400" y="2898437"/>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D4280"/>
                </a:solidFill>
                <a:effectLst/>
                <a:uLnTx/>
                <a:uFillTx/>
                <a:latin typeface="Calibri" panose="020F0502020204030204" pitchFamily="34" charset="0"/>
                <a:ea typeface="+mn-ea"/>
                <a:cs typeface="Calibri" panose="020F0502020204030204" pitchFamily="34" charset="0"/>
              </a:rPr>
              <a:t>Call for new Trustees</a:t>
            </a:r>
          </a:p>
        </p:txBody>
      </p:sp>
      <p:pic>
        <p:nvPicPr>
          <p:cNvPr id="5" name="Image 4" descr="Une image contenant Police, texte, logo, Graphique&#10;&#10;Description générée automatiquement">
            <a:extLst>
              <a:ext uri="{FF2B5EF4-FFF2-40B4-BE49-F238E27FC236}">
                <a16:creationId xmlns:a16="http://schemas.microsoft.com/office/drawing/2014/main" id="{0767D8DB-89BC-4811-4CC5-DE332DCF825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32818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3C011-3B31-73C6-CB0A-18B757E88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618AD-6190-17AC-0E07-02769D55E06C}"/>
              </a:ext>
            </a:extLst>
          </p:cNvPr>
          <p:cNvSpPr>
            <a:spLocks noGrp="1"/>
          </p:cNvSpPr>
          <p:nvPr>
            <p:ph type="title"/>
          </p:nvPr>
        </p:nvSpPr>
        <p:spPr/>
        <p:txBody>
          <a:bodyPr>
            <a:normAutofit/>
          </a:bodyPr>
          <a:lstStyle/>
          <a:p>
            <a:r>
              <a:rPr lang="en-GB" b="1" dirty="0">
                <a:solidFill>
                  <a:srgbClr val="1D4280"/>
                </a:solidFill>
                <a:ea typeface="Calibri Light"/>
                <a:cs typeface="Calibri Light"/>
              </a:rPr>
              <a:t>Trustee Retreat (strategy meeting) after LVS</a:t>
            </a:r>
          </a:p>
        </p:txBody>
      </p:sp>
      <p:sp>
        <p:nvSpPr>
          <p:cNvPr id="3" name="Content Placeholder 2">
            <a:extLst>
              <a:ext uri="{FF2B5EF4-FFF2-40B4-BE49-F238E27FC236}">
                <a16:creationId xmlns:a16="http://schemas.microsoft.com/office/drawing/2014/main" id="{44272B39-8E02-EA0F-5448-95D7640721C3}"/>
              </a:ext>
            </a:extLst>
          </p:cNvPr>
          <p:cNvSpPr>
            <a:spLocks noGrp="1"/>
          </p:cNvSpPr>
          <p:nvPr>
            <p:ph idx="1"/>
          </p:nvPr>
        </p:nvSpPr>
        <p:spPr>
          <a:xfrm>
            <a:off x="175097" y="1027906"/>
            <a:ext cx="6744630" cy="4814888"/>
          </a:xfrm>
        </p:spPr>
        <p:txBody>
          <a:bodyPr vert="horz" lIns="91440" tIns="45720" rIns="91440" bIns="45720" rtlCol="0" anchor="ctr">
            <a:noAutofit/>
          </a:bodyPr>
          <a:lstStyle/>
          <a:p>
            <a:pPr marL="457200" indent="-457200">
              <a:lnSpc>
                <a:spcPct val="100000"/>
              </a:lnSpc>
              <a:spcBef>
                <a:spcPts val="0"/>
              </a:spcBef>
            </a:pPr>
            <a:r>
              <a:rPr lang="en-GB" sz="2000" dirty="0">
                <a:solidFill>
                  <a:srgbClr val="000000"/>
                </a:solidFill>
                <a:latin typeface="Aptos" panose="020B0004020202020204" pitchFamily="34" charset="0"/>
                <a:ea typeface="Calibri Light"/>
                <a:cs typeface="Calibri Light"/>
              </a:rPr>
              <a:t>Reflecting on past year</a:t>
            </a:r>
          </a:p>
          <a:p>
            <a:pPr marL="457200" indent="-457200">
              <a:lnSpc>
                <a:spcPct val="100000"/>
              </a:lnSpc>
              <a:spcBef>
                <a:spcPts val="0"/>
              </a:spcBef>
            </a:pPr>
            <a:endParaRPr lang="en-GB" sz="2000" dirty="0">
              <a:solidFill>
                <a:srgbClr val="000000"/>
              </a:solidFill>
              <a:latin typeface="Aptos" panose="020B0004020202020204" pitchFamily="34" charset="0"/>
              <a:ea typeface="Calibri Light"/>
              <a:cs typeface="Calibri Light"/>
            </a:endParaRPr>
          </a:p>
          <a:p>
            <a:pPr marL="457200" indent="-457200">
              <a:lnSpc>
                <a:spcPct val="100000"/>
              </a:lnSpc>
              <a:spcBef>
                <a:spcPts val="0"/>
              </a:spcBef>
            </a:pPr>
            <a:r>
              <a:rPr lang="en-GB" sz="2000" dirty="0">
                <a:solidFill>
                  <a:srgbClr val="000000"/>
                </a:solidFill>
                <a:latin typeface="Aptos" panose="020B0004020202020204" pitchFamily="34" charset="0"/>
                <a:ea typeface="Calibri Light"/>
                <a:cs typeface="Calibri Light"/>
              </a:rPr>
              <a:t>Working on "</a:t>
            </a:r>
            <a:r>
              <a:rPr lang="en-GB" sz="2000" b="1" dirty="0">
                <a:solidFill>
                  <a:srgbClr val="000000"/>
                </a:solidFill>
                <a:latin typeface="Aptos" panose="020B0004020202020204" pitchFamily="34" charset="0"/>
                <a:ea typeface="Calibri Light"/>
                <a:cs typeface="Calibri Light"/>
              </a:rPr>
              <a:t>Strategy</a:t>
            </a:r>
            <a:r>
              <a:rPr lang="en-GB" sz="2000" dirty="0">
                <a:solidFill>
                  <a:srgbClr val="000000"/>
                </a:solidFill>
                <a:latin typeface="Aptos" panose="020B0004020202020204" pitchFamily="34" charset="0"/>
                <a:ea typeface="Calibri Light"/>
                <a:cs typeface="Calibri Light"/>
              </a:rPr>
              <a:t>" now that "Structure" is in place</a:t>
            </a:r>
          </a:p>
          <a:p>
            <a:pPr marL="457200" indent="-457200">
              <a:lnSpc>
                <a:spcPct val="100000"/>
              </a:lnSpc>
              <a:spcBef>
                <a:spcPts val="0"/>
              </a:spcBef>
            </a:pPr>
            <a:endParaRPr lang="en-GB" sz="2000" dirty="0">
              <a:solidFill>
                <a:srgbClr val="000000"/>
              </a:solidFill>
              <a:latin typeface="Aptos" panose="020B0004020202020204" pitchFamily="34" charset="0"/>
              <a:ea typeface="Calibri Light"/>
              <a:cs typeface="Calibri Light"/>
            </a:endParaRPr>
          </a:p>
          <a:p>
            <a:pPr marL="457200" indent="-457200">
              <a:lnSpc>
                <a:spcPct val="100000"/>
              </a:lnSpc>
              <a:spcBef>
                <a:spcPts val="0"/>
              </a:spcBef>
            </a:pPr>
            <a:r>
              <a:rPr lang="en-GB" sz="2000" dirty="0">
                <a:solidFill>
                  <a:srgbClr val="000000"/>
                </a:solidFill>
                <a:latin typeface="Aptos" panose="020B0004020202020204" pitchFamily="34" charset="0"/>
                <a:ea typeface="Calibri Light"/>
                <a:cs typeface="Calibri Light"/>
              </a:rPr>
              <a:t>Collaboration, liaison and outreach</a:t>
            </a:r>
          </a:p>
          <a:p>
            <a:pPr marL="457200" indent="-457200">
              <a:lnSpc>
                <a:spcPct val="100000"/>
              </a:lnSpc>
              <a:spcBef>
                <a:spcPts val="0"/>
              </a:spcBef>
            </a:pPr>
            <a:endParaRPr lang="en-GB" sz="2000" dirty="0">
              <a:solidFill>
                <a:srgbClr val="000000"/>
              </a:solidFill>
              <a:latin typeface="Aptos" panose="020B0004020202020204" pitchFamily="34" charset="0"/>
              <a:ea typeface="Calibri Light"/>
              <a:cs typeface="Calibri Light"/>
            </a:endParaRPr>
          </a:p>
          <a:p>
            <a:pPr marL="457200" indent="-457200">
              <a:lnSpc>
                <a:spcPct val="100000"/>
              </a:lnSpc>
              <a:spcBef>
                <a:spcPts val="0"/>
              </a:spcBef>
            </a:pPr>
            <a:r>
              <a:rPr lang="en-GB" sz="2000" dirty="0">
                <a:solidFill>
                  <a:srgbClr val="000000"/>
                </a:solidFill>
                <a:latin typeface="Aptos" panose="020B0004020202020204" pitchFamily="34" charset="0"/>
                <a:ea typeface="Calibri Light"/>
                <a:cs typeface="Calibri Light"/>
              </a:rPr>
              <a:t>Improving the impact of the work that the AVA does....</a:t>
            </a:r>
          </a:p>
          <a:p>
            <a:pPr marL="0" indent="0">
              <a:buNone/>
            </a:pPr>
            <a:endParaRPr lang="en-GB" sz="1600" dirty="0">
              <a:solidFill>
                <a:srgbClr val="000000"/>
              </a:solidFill>
              <a:latin typeface="+mj-lt"/>
              <a:ea typeface="Calibri Light"/>
              <a:cs typeface="Calibri"/>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8D8C9482-901B-CED8-5BE0-23D95AA46889}"/>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5" name="Picture 4" descr="A group of people sitting on a couch&#10;&#10;AI-generated content may be incorrect.">
            <a:extLst>
              <a:ext uri="{FF2B5EF4-FFF2-40B4-BE49-F238E27FC236}">
                <a16:creationId xmlns:a16="http://schemas.microsoft.com/office/drawing/2014/main" id="{2CC37D69-E933-8087-E61E-B1B6B55E0A0E}"/>
              </a:ext>
            </a:extLst>
          </p:cNvPr>
          <p:cNvPicPr>
            <a:picLocks noChangeAspect="1"/>
          </p:cNvPicPr>
          <p:nvPr/>
        </p:nvPicPr>
        <p:blipFill>
          <a:blip r:embed="rId3"/>
          <a:stretch>
            <a:fillRect/>
          </a:stretch>
        </p:blipFill>
        <p:spPr>
          <a:xfrm>
            <a:off x="7196667" y="2106083"/>
            <a:ext cx="4677834" cy="3439584"/>
          </a:xfrm>
          <a:prstGeom prst="rect">
            <a:avLst/>
          </a:prstGeom>
        </p:spPr>
      </p:pic>
    </p:spTree>
    <p:extLst>
      <p:ext uri="{BB962C8B-B14F-4D97-AF65-F5344CB8AC3E}">
        <p14:creationId xmlns:p14="http://schemas.microsoft.com/office/powerpoint/2010/main" val="2329761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84BC-81B4-6322-C98A-04CE3269A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E9A209-D6B3-31E8-8F31-0F645900FB1C}"/>
              </a:ext>
            </a:extLst>
          </p:cNvPr>
          <p:cNvSpPr>
            <a:spLocks noGrp="1"/>
          </p:cNvSpPr>
          <p:nvPr>
            <p:ph type="title"/>
          </p:nvPr>
        </p:nvSpPr>
        <p:spPr/>
        <p:txBody>
          <a:bodyPr>
            <a:normAutofit/>
          </a:bodyPr>
          <a:lstStyle/>
          <a:p>
            <a:r>
              <a:rPr lang="en-GB" b="1" dirty="0">
                <a:solidFill>
                  <a:srgbClr val="1D4280"/>
                </a:solidFill>
              </a:rPr>
              <a:t>Project update</a:t>
            </a:r>
            <a:br>
              <a:rPr lang="en-GB" b="1" dirty="0">
                <a:solidFill>
                  <a:srgbClr val="1D4280"/>
                </a:solidFill>
              </a:rPr>
            </a:br>
            <a:endParaRPr lang="en-GB" b="1" dirty="0">
              <a:solidFill>
                <a:srgbClr val="1D4280"/>
              </a:solidFill>
              <a:ea typeface="Calibri Light"/>
              <a:cs typeface="Calibri Light"/>
            </a:endParaRPr>
          </a:p>
        </p:txBody>
      </p:sp>
      <p:sp>
        <p:nvSpPr>
          <p:cNvPr id="3" name="Content Placeholder 2">
            <a:extLst>
              <a:ext uri="{FF2B5EF4-FFF2-40B4-BE49-F238E27FC236}">
                <a16:creationId xmlns:a16="http://schemas.microsoft.com/office/drawing/2014/main" id="{4AAC9D0C-0308-4075-1B79-FD2601B21923}"/>
              </a:ext>
            </a:extLst>
          </p:cNvPr>
          <p:cNvSpPr>
            <a:spLocks noGrp="1"/>
          </p:cNvSpPr>
          <p:nvPr>
            <p:ph idx="1"/>
          </p:nvPr>
        </p:nvSpPr>
        <p:spPr>
          <a:xfrm>
            <a:off x="838199" y="1370063"/>
            <a:ext cx="10515600" cy="4351338"/>
          </a:xfrm>
        </p:spPr>
        <p:txBody>
          <a:bodyPr vert="horz" lIns="91440" tIns="45720" rIns="91440" bIns="45720" rtlCol="0" anchor="t">
            <a:normAutofit/>
          </a:bodyPr>
          <a:lstStyle/>
          <a:p>
            <a:pPr marL="342900" indent="-342900"/>
            <a:r>
              <a:rPr lang="en-US" sz="1700" dirty="0">
                <a:solidFill>
                  <a:schemeClr val="accent1"/>
                </a:solidFill>
                <a:latin typeface="Aptos" panose="020B0004020202020204" pitchFamily="34" charset="0"/>
                <a:ea typeface="Arial"/>
                <a:cs typeface="Arial"/>
              </a:rPr>
              <a:t>Veterinary Green Theatre checklist launched at WCVAA</a:t>
            </a:r>
          </a:p>
          <a:p>
            <a:pPr marL="342900" indent="-342900"/>
            <a:r>
              <a:rPr lang="en-US" sz="1700" dirty="0" err="1">
                <a:solidFill>
                  <a:schemeClr val="accent1"/>
                </a:solidFill>
                <a:latin typeface="Aptos" panose="020B0004020202020204" pitchFamily="34" charset="0"/>
                <a:ea typeface="Arial"/>
                <a:cs typeface="Arial"/>
              </a:rPr>
              <a:t>Anaesthetic</a:t>
            </a:r>
            <a:r>
              <a:rPr lang="en-US" sz="1700" dirty="0">
                <a:solidFill>
                  <a:schemeClr val="accent1"/>
                </a:solidFill>
                <a:latin typeface="Aptos" panose="020B0004020202020204" pitchFamily="34" charset="0"/>
                <a:ea typeface="Arial"/>
                <a:cs typeface="Arial"/>
              </a:rPr>
              <a:t> records with multiple translations</a:t>
            </a:r>
          </a:p>
          <a:p>
            <a:pPr marL="342900" indent="-342900"/>
            <a:r>
              <a:rPr kumimoji="0" lang="en-US" sz="1700" b="0" i="0" u="none" strike="noStrike" kern="1200" cap="none" spc="0" normalizeH="0" baseline="0" noProof="0" dirty="0">
                <a:ln>
                  <a:noFill/>
                </a:ln>
                <a:solidFill>
                  <a:schemeClr val="accent1"/>
                </a:solidFill>
                <a:effectLst/>
                <a:uLnTx/>
                <a:uFillTx/>
                <a:latin typeface="Aptos" panose="020B0004020202020204" pitchFamily="34" charset="0"/>
              </a:rPr>
              <a:t>Patient Adverse Event Reporting System (SAFER)</a:t>
            </a:r>
            <a:endParaRPr lang="en-US" sz="1700" dirty="0">
              <a:solidFill>
                <a:schemeClr val="accent1"/>
              </a:solidFill>
              <a:latin typeface="Aptos" panose="020B0004020202020204" pitchFamily="34" charset="0"/>
              <a:ea typeface="Arial"/>
              <a:cs typeface="Arial"/>
            </a:endParaRPr>
          </a:p>
          <a:p>
            <a:pPr marL="342900" indent="-342900"/>
            <a:r>
              <a:rPr lang="en-US" sz="1700" dirty="0">
                <a:solidFill>
                  <a:schemeClr val="accent1"/>
                </a:solidFill>
                <a:latin typeface="Aptos" panose="020B0004020202020204" pitchFamily="34" charset="0"/>
                <a:ea typeface="Arial"/>
                <a:cs typeface="Arial"/>
              </a:rPr>
              <a:t>BVNA learning pathway</a:t>
            </a:r>
          </a:p>
          <a:p>
            <a:pPr marL="342900" indent="-342900"/>
            <a:r>
              <a:rPr lang="en-US" sz="1700" dirty="0">
                <a:solidFill>
                  <a:schemeClr val="accent1"/>
                </a:solidFill>
                <a:latin typeface="Aptos" panose="020B0004020202020204" pitchFamily="34" charset="0"/>
                <a:ea typeface="Arial"/>
                <a:cs typeface="Arial"/>
              </a:rPr>
              <a:t>SAQ challenge</a:t>
            </a:r>
          </a:p>
          <a:p>
            <a:pPr marL="342900" indent="-342900"/>
            <a:r>
              <a:rPr lang="en-US" sz="1700" dirty="0">
                <a:solidFill>
                  <a:schemeClr val="accent1"/>
                </a:solidFill>
                <a:latin typeface="Aptos" panose="020B0004020202020204" pitchFamily="34" charset="0"/>
                <a:ea typeface="Arial"/>
                <a:cs typeface="Arial"/>
              </a:rPr>
              <a:t>Ethical Review group</a:t>
            </a:r>
          </a:p>
          <a:p>
            <a:pPr marL="342900" indent="-342900"/>
            <a:r>
              <a:rPr lang="en-US" sz="1700" dirty="0">
                <a:solidFill>
                  <a:schemeClr val="accent1"/>
                </a:solidFill>
                <a:latin typeface="Aptos" panose="020B0004020202020204" pitchFamily="34" charset="0"/>
                <a:ea typeface="Arial"/>
                <a:cs typeface="Arial"/>
              </a:rPr>
              <a:t>RAAN launched in Vienna </a:t>
            </a:r>
          </a:p>
          <a:p>
            <a:pPr marL="342900" indent="-342900"/>
            <a:r>
              <a:rPr lang="en-US" sz="1700" dirty="0">
                <a:solidFill>
                  <a:schemeClr val="accent1"/>
                </a:solidFill>
                <a:latin typeface="Aptos" panose="020B0004020202020204" pitchFamily="34" charset="0"/>
                <a:ea typeface="Arial"/>
                <a:cs typeface="Arial"/>
              </a:rPr>
              <a:t>AVA podcast </a:t>
            </a:r>
          </a:p>
          <a:p>
            <a:pPr marL="342900" indent="-342900"/>
            <a:r>
              <a:rPr lang="en-US" sz="1700" dirty="0">
                <a:solidFill>
                  <a:schemeClr val="accent1"/>
                </a:solidFill>
                <a:latin typeface="Aptos" panose="020B0004020202020204" pitchFamily="34" charset="0"/>
                <a:ea typeface="Arial"/>
                <a:cs typeface="Arial"/>
              </a:rPr>
              <a:t>CPD Stream at London Vet Show planned for 2026</a:t>
            </a:r>
          </a:p>
          <a:p>
            <a:pPr marL="342900" indent="-342900"/>
            <a:r>
              <a:rPr lang="en-US" sz="1700" dirty="0">
                <a:solidFill>
                  <a:schemeClr val="accent1"/>
                </a:solidFill>
                <a:latin typeface="Aptos" panose="020B0004020202020204" pitchFamily="34" charset="0"/>
                <a:ea typeface="Arial"/>
                <a:cs typeface="Arial"/>
              </a:rPr>
              <a:t>Membership</a:t>
            </a:r>
            <a:r>
              <a:rPr lang="en-US" sz="1700" baseline="0" dirty="0">
                <a:solidFill>
                  <a:schemeClr val="accent1"/>
                </a:solidFill>
                <a:latin typeface="Aptos" panose="020B0004020202020204" pitchFamily="34" charset="0"/>
                <a:ea typeface="Arial"/>
                <a:cs typeface="Arial"/>
              </a:rPr>
              <a:t> fee discount for </a:t>
            </a:r>
            <a:r>
              <a:rPr lang="en-US" sz="1700" dirty="0">
                <a:solidFill>
                  <a:schemeClr val="accent1"/>
                </a:solidFill>
                <a:latin typeface="Aptos" panose="020B0004020202020204" pitchFamily="34" charset="0"/>
                <a:ea typeface="Arial"/>
                <a:cs typeface="Arial"/>
              </a:rPr>
              <a:t>low and middle-income</a:t>
            </a:r>
            <a:r>
              <a:rPr lang="en-US" sz="1700" baseline="0" dirty="0">
                <a:solidFill>
                  <a:schemeClr val="accent1"/>
                </a:solidFill>
                <a:latin typeface="Aptos" panose="020B0004020202020204" pitchFamily="34" charset="0"/>
                <a:ea typeface="Arial"/>
                <a:cs typeface="Arial"/>
              </a:rPr>
              <a:t> countries</a:t>
            </a:r>
            <a:r>
              <a:rPr lang="en-US" sz="1700" dirty="0">
                <a:solidFill>
                  <a:schemeClr val="accent1"/>
                </a:solidFill>
                <a:latin typeface="Aptos" panose="020B0004020202020204" pitchFamily="34" charset="0"/>
                <a:ea typeface="Arial"/>
                <a:cs typeface="Arial"/>
              </a:rPr>
              <a:t> created</a:t>
            </a:r>
          </a:p>
          <a:p>
            <a:pPr marL="0" indent="0">
              <a:buNone/>
            </a:pPr>
            <a:endParaRPr lang="en-US" sz="2400" dirty="0">
              <a:ea typeface="Calibri"/>
              <a:cs typeface="Arial"/>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D4FD99D6-B190-FBEE-5108-C342210C7FCF}"/>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2042817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1B7D8-785B-ACC7-F718-AE9DCCEBE7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9B15B-50F7-1E3D-6B80-60E5B78FDC31}"/>
              </a:ext>
            </a:extLst>
          </p:cNvPr>
          <p:cNvSpPr>
            <a:spLocks noGrp="1"/>
          </p:cNvSpPr>
          <p:nvPr>
            <p:ph type="title"/>
          </p:nvPr>
        </p:nvSpPr>
        <p:spPr/>
        <p:txBody>
          <a:bodyPr>
            <a:normAutofit/>
          </a:bodyPr>
          <a:lstStyle/>
          <a:p>
            <a:r>
              <a:rPr lang="en-GB" b="1" dirty="0">
                <a:solidFill>
                  <a:srgbClr val="1D4280"/>
                </a:solidFill>
              </a:rPr>
              <a:t>Project update</a:t>
            </a:r>
            <a:br>
              <a:rPr lang="en-GB" b="1" dirty="0">
                <a:solidFill>
                  <a:srgbClr val="1D4280"/>
                </a:solidFill>
              </a:rPr>
            </a:br>
            <a:endParaRPr lang="en-GB" b="1" dirty="0">
              <a:solidFill>
                <a:srgbClr val="1D4280"/>
              </a:solidFill>
              <a:ea typeface="Calibri Light"/>
              <a:cs typeface="Calibri Light"/>
            </a:endParaRPr>
          </a:p>
        </p:txBody>
      </p:sp>
      <p:sp>
        <p:nvSpPr>
          <p:cNvPr id="3" name="Content Placeholder 2">
            <a:extLst>
              <a:ext uri="{FF2B5EF4-FFF2-40B4-BE49-F238E27FC236}">
                <a16:creationId xmlns:a16="http://schemas.microsoft.com/office/drawing/2014/main" id="{127DBAD8-EDA5-7021-A28B-8AEEFFB1C70E}"/>
              </a:ext>
            </a:extLst>
          </p:cNvPr>
          <p:cNvSpPr>
            <a:spLocks noGrp="1"/>
          </p:cNvSpPr>
          <p:nvPr>
            <p:ph idx="1"/>
          </p:nvPr>
        </p:nvSpPr>
        <p:spPr>
          <a:xfrm>
            <a:off x="838199" y="1370063"/>
            <a:ext cx="10515600" cy="4351338"/>
          </a:xfrm>
        </p:spPr>
        <p:txBody>
          <a:bodyPr vert="horz" lIns="91440" tIns="45720" rIns="91440" bIns="45720" rtlCol="0" anchor="t">
            <a:normAutofit/>
          </a:bodyPr>
          <a:lstStyle/>
          <a:p>
            <a:pPr marL="0" indent="0">
              <a:buNone/>
            </a:pPr>
            <a:r>
              <a:rPr lang="en-US" sz="2000" dirty="0">
                <a:solidFill>
                  <a:schemeClr val="accent1"/>
                </a:solidFill>
                <a:latin typeface="Aptos" panose="020B0004020202020204" pitchFamily="34" charset="0"/>
                <a:ea typeface="Arial"/>
                <a:cs typeface="Arial"/>
              </a:rPr>
              <a:t>MORE detail on the following on the AVA website or by contacting us: </a:t>
            </a:r>
          </a:p>
          <a:p>
            <a:pPr marL="342900" indent="-342900"/>
            <a:endParaRPr lang="en-US" sz="1700" dirty="0">
              <a:solidFill>
                <a:schemeClr val="accent1"/>
              </a:solidFill>
              <a:latin typeface="Aptos" panose="020B0004020202020204" pitchFamily="34" charset="0"/>
              <a:ea typeface="Arial"/>
              <a:cs typeface="Arial"/>
            </a:endParaRPr>
          </a:p>
          <a:p>
            <a:pPr marL="342900" indent="-342900"/>
            <a:r>
              <a:rPr lang="en-US" sz="1700" dirty="0">
                <a:solidFill>
                  <a:schemeClr val="accent1"/>
                </a:solidFill>
                <a:latin typeface="Aptos" panose="020B0004020202020204" pitchFamily="34" charset="0"/>
                <a:ea typeface="Arial"/>
                <a:cs typeface="Arial"/>
              </a:rPr>
              <a:t>BVNA learning pathway</a:t>
            </a:r>
          </a:p>
          <a:p>
            <a:pPr marL="342900" indent="-342900"/>
            <a:r>
              <a:rPr lang="en-US" sz="1700" dirty="0">
                <a:solidFill>
                  <a:schemeClr val="accent1"/>
                </a:solidFill>
                <a:latin typeface="Aptos" panose="020B0004020202020204" pitchFamily="34" charset="0"/>
                <a:ea typeface="Arial"/>
                <a:cs typeface="Arial"/>
              </a:rPr>
              <a:t>SAQ challenge</a:t>
            </a:r>
          </a:p>
          <a:p>
            <a:pPr marL="342900" indent="-342900"/>
            <a:r>
              <a:rPr lang="en-US" sz="1700" dirty="0">
                <a:solidFill>
                  <a:schemeClr val="accent1"/>
                </a:solidFill>
                <a:latin typeface="Aptos" panose="020B0004020202020204" pitchFamily="34" charset="0"/>
                <a:ea typeface="Arial"/>
                <a:cs typeface="Arial"/>
              </a:rPr>
              <a:t>Ethical Review group</a:t>
            </a:r>
          </a:p>
          <a:p>
            <a:pPr marL="342900" indent="-342900"/>
            <a:r>
              <a:rPr lang="en-US" sz="1700" dirty="0">
                <a:solidFill>
                  <a:schemeClr val="accent1"/>
                </a:solidFill>
                <a:latin typeface="Aptos" panose="020B0004020202020204" pitchFamily="34" charset="0"/>
                <a:ea typeface="Arial"/>
                <a:cs typeface="Arial"/>
              </a:rPr>
              <a:t>AVA podcast </a:t>
            </a:r>
          </a:p>
          <a:p>
            <a:pPr marL="342900" indent="-342900"/>
            <a:r>
              <a:rPr lang="en-US" sz="1700" dirty="0">
                <a:solidFill>
                  <a:schemeClr val="accent1"/>
                </a:solidFill>
                <a:latin typeface="Aptos" panose="020B0004020202020204" pitchFamily="34" charset="0"/>
                <a:ea typeface="Arial"/>
                <a:cs typeface="Arial"/>
              </a:rPr>
              <a:t>Membership</a:t>
            </a:r>
            <a:r>
              <a:rPr lang="en-US" sz="1700" baseline="0" dirty="0">
                <a:solidFill>
                  <a:schemeClr val="accent1"/>
                </a:solidFill>
                <a:latin typeface="Aptos" panose="020B0004020202020204" pitchFamily="34" charset="0"/>
                <a:ea typeface="Arial"/>
                <a:cs typeface="Arial"/>
              </a:rPr>
              <a:t> fee discount for </a:t>
            </a:r>
            <a:r>
              <a:rPr lang="en-US" sz="1700" dirty="0">
                <a:solidFill>
                  <a:schemeClr val="accent1"/>
                </a:solidFill>
                <a:latin typeface="Aptos" panose="020B0004020202020204" pitchFamily="34" charset="0"/>
                <a:ea typeface="Arial"/>
                <a:cs typeface="Arial"/>
              </a:rPr>
              <a:t>low and middle-income</a:t>
            </a:r>
            <a:r>
              <a:rPr lang="en-US" sz="1700" baseline="0" dirty="0">
                <a:solidFill>
                  <a:schemeClr val="accent1"/>
                </a:solidFill>
                <a:latin typeface="Aptos" panose="020B0004020202020204" pitchFamily="34" charset="0"/>
                <a:ea typeface="Arial"/>
                <a:cs typeface="Arial"/>
              </a:rPr>
              <a:t> countries</a:t>
            </a:r>
            <a:endParaRPr lang="en-US" sz="1700" dirty="0">
              <a:solidFill>
                <a:schemeClr val="accent1"/>
              </a:solidFill>
              <a:latin typeface="Aptos" panose="020B0004020202020204" pitchFamily="34" charset="0"/>
              <a:ea typeface="Arial"/>
              <a:cs typeface="Arial"/>
            </a:endParaRPr>
          </a:p>
          <a:p>
            <a:pPr marL="0" indent="0">
              <a:buNone/>
            </a:pPr>
            <a:endParaRPr lang="en-US" sz="2400" dirty="0">
              <a:ea typeface="Calibri"/>
              <a:cs typeface="Arial"/>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23203238-4DCD-83CB-7A95-2A20CFE977A7}"/>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365184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00F0F4F-6F61-AD9C-C6F7-B388E72BD58A}"/>
              </a:ext>
            </a:extLst>
          </p:cNvPr>
          <p:cNvSpPr>
            <a:spLocks noGrp="1"/>
          </p:cNvSpPr>
          <p:nvPr>
            <p:ph idx="1"/>
          </p:nvPr>
        </p:nvSpPr>
        <p:spPr>
          <a:xfrm>
            <a:off x="838200" y="1328738"/>
            <a:ext cx="7562850" cy="5164137"/>
          </a:xfrm>
        </p:spPr>
        <p:txBody>
          <a:bodyPr anchor="b">
            <a:normAutofit/>
          </a:bodyPr>
          <a:lstStyle/>
          <a:p>
            <a:pPr marL="0" indent="0">
              <a:buNone/>
            </a:pPr>
            <a:r>
              <a:rPr lang="fr-FR" sz="2600" b="1" dirty="0">
                <a:solidFill>
                  <a:srgbClr val="1D4280"/>
                </a:solidFill>
                <a:latin typeface="Calibri"/>
                <a:ea typeface="Calibri"/>
                <a:cs typeface="Calibri"/>
              </a:rPr>
              <a:t>2</a:t>
            </a:r>
            <a:endParaRPr lang="fr-FR" sz="2600" dirty="0">
              <a:latin typeface="+mj-lt"/>
              <a:ea typeface="Calibri Light"/>
              <a:cs typeface="Calibri Light"/>
            </a:endParaRPr>
          </a:p>
        </p:txBody>
      </p:sp>
      <p:sp>
        <p:nvSpPr>
          <p:cNvPr id="6" name="Title 1">
            <a:extLst>
              <a:ext uri="{FF2B5EF4-FFF2-40B4-BE49-F238E27FC236}">
                <a16:creationId xmlns:a16="http://schemas.microsoft.com/office/drawing/2014/main" id="{5DE1056A-CF84-1D30-2207-00F305FC1BBF}"/>
              </a:ext>
            </a:extLst>
          </p:cNvPr>
          <p:cNvSpPr>
            <a:spLocks noGrp="1"/>
          </p:cNvSpPr>
          <p:nvPr>
            <p:ph type="title"/>
          </p:nvPr>
        </p:nvSpPr>
        <p:spPr>
          <a:xfrm>
            <a:off x="838200" y="365125"/>
            <a:ext cx="10515600" cy="1325563"/>
          </a:xfrm>
        </p:spPr>
        <p:txBody>
          <a:bodyPr>
            <a:normAutofit/>
          </a:bodyPr>
          <a:lstStyle/>
          <a:p>
            <a:r>
              <a:rPr lang="en-US" sz="3600" b="1" dirty="0">
                <a:solidFill>
                  <a:srgbClr val="1D4280"/>
                </a:solidFill>
              </a:rPr>
              <a:t>Veterinary Green Theatre Checklist</a:t>
            </a:r>
            <a:endParaRPr lang="en-GB" sz="3600" b="1" dirty="0">
              <a:solidFill>
                <a:srgbClr val="1D4280"/>
              </a:solidFill>
            </a:endParaRPr>
          </a:p>
        </p:txBody>
      </p:sp>
      <p:pic>
        <p:nvPicPr>
          <p:cNvPr id="2" name="Picture 1" descr="A cover of a book&#10;&#10;AI-generated content may be incorrect.">
            <a:extLst>
              <a:ext uri="{FF2B5EF4-FFF2-40B4-BE49-F238E27FC236}">
                <a16:creationId xmlns:a16="http://schemas.microsoft.com/office/drawing/2014/main" id="{5D4D7280-2E30-73AF-23E4-70273ACE3779}"/>
              </a:ext>
            </a:extLst>
          </p:cNvPr>
          <p:cNvPicPr>
            <a:picLocks noChangeAspect="1"/>
          </p:cNvPicPr>
          <p:nvPr/>
        </p:nvPicPr>
        <p:blipFill>
          <a:blip r:embed="rId2"/>
          <a:stretch>
            <a:fillRect/>
          </a:stretch>
        </p:blipFill>
        <p:spPr>
          <a:xfrm>
            <a:off x="8175151" y="1691185"/>
            <a:ext cx="3177370" cy="4624316"/>
          </a:xfrm>
          <a:prstGeom prst="rect">
            <a:avLst/>
          </a:prstGeom>
        </p:spPr>
      </p:pic>
      <p:sp>
        <p:nvSpPr>
          <p:cNvPr id="4" name="TextBox 3">
            <a:extLst>
              <a:ext uri="{FF2B5EF4-FFF2-40B4-BE49-F238E27FC236}">
                <a16:creationId xmlns:a16="http://schemas.microsoft.com/office/drawing/2014/main" id="{346F54BB-665D-DA04-93A5-5ECB2DA6A84F}"/>
              </a:ext>
            </a:extLst>
          </p:cNvPr>
          <p:cNvSpPr txBox="1"/>
          <p:nvPr/>
        </p:nvSpPr>
        <p:spPr>
          <a:xfrm>
            <a:off x="1057701" y="1814015"/>
            <a:ext cx="60960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444444"/>
                </a:solidFill>
                <a:latin typeface="Roboto"/>
                <a:ea typeface="Roboto"/>
                <a:cs typeface="Roboto"/>
              </a:rPr>
              <a:t>The Veterinary Green Theatre Checklist is an AVA-led, cross-specialism collaboration to create a list of 20 recommendations to reduce the environmental impact of veterinary operating theatres when preparing for surgery, using pharmaceuticals, during surgery, and after surgery.</a:t>
            </a:r>
            <a:endParaRPr lang="en-US"/>
          </a:p>
          <a:p>
            <a:pPr algn="ctr"/>
            <a:endParaRPr lang="en-GB"/>
          </a:p>
        </p:txBody>
      </p:sp>
      <p:pic>
        <p:nvPicPr>
          <p:cNvPr id="5" name="Picture 4" descr="A qr code with black dots&#10;&#10;AI-generated content may be incorrect.">
            <a:extLst>
              <a:ext uri="{FF2B5EF4-FFF2-40B4-BE49-F238E27FC236}">
                <a16:creationId xmlns:a16="http://schemas.microsoft.com/office/drawing/2014/main" id="{99A11ADD-7D29-5AFB-1E59-C0D2873A59DF}"/>
              </a:ext>
            </a:extLst>
          </p:cNvPr>
          <p:cNvPicPr>
            <a:picLocks noChangeAspect="1"/>
          </p:cNvPicPr>
          <p:nvPr/>
        </p:nvPicPr>
        <p:blipFill>
          <a:blip r:embed="rId3"/>
          <a:stretch>
            <a:fillRect/>
          </a:stretch>
        </p:blipFill>
        <p:spPr>
          <a:xfrm>
            <a:off x="688785" y="3424024"/>
            <a:ext cx="3080698" cy="3069325"/>
          </a:xfrm>
          <a:prstGeom prst="rect">
            <a:avLst/>
          </a:prstGeom>
        </p:spPr>
      </p:pic>
    </p:spTree>
    <p:extLst>
      <p:ext uri="{BB962C8B-B14F-4D97-AF65-F5344CB8AC3E}">
        <p14:creationId xmlns:p14="http://schemas.microsoft.com/office/powerpoint/2010/main" val="303099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CC247-1507-670B-6B59-69783CF4D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F12B5-4B70-62B0-A82C-07CD3F828D64}"/>
              </a:ext>
            </a:extLst>
          </p:cNvPr>
          <p:cNvSpPr>
            <a:spLocks noGrp="1"/>
          </p:cNvSpPr>
          <p:nvPr>
            <p:ph type="title"/>
          </p:nvPr>
        </p:nvSpPr>
        <p:spPr>
          <a:xfrm>
            <a:off x="838200" y="365125"/>
            <a:ext cx="11072883" cy="1336936"/>
          </a:xfrm>
        </p:spPr>
        <p:txBody>
          <a:bodyPr>
            <a:normAutofit/>
          </a:bodyPr>
          <a:lstStyle/>
          <a:p>
            <a:r>
              <a:rPr lang="en-GB" sz="3600" b="1" dirty="0">
                <a:solidFill>
                  <a:srgbClr val="1D4280"/>
                </a:solidFill>
              </a:rPr>
              <a:t>AVA Anaesthetic Records and Translations</a:t>
            </a:r>
          </a:p>
        </p:txBody>
      </p:sp>
      <p:sp>
        <p:nvSpPr>
          <p:cNvPr id="3" name="Content Placeholder 2">
            <a:extLst>
              <a:ext uri="{FF2B5EF4-FFF2-40B4-BE49-F238E27FC236}">
                <a16:creationId xmlns:a16="http://schemas.microsoft.com/office/drawing/2014/main" id="{623B72BB-DAA8-414A-F3D1-FD7E1E301E7E}"/>
              </a:ext>
            </a:extLst>
          </p:cNvPr>
          <p:cNvSpPr>
            <a:spLocks noGrp="1"/>
          </p:cNvSpPr>
          <p:nvPr>
            <p:ph idx="1"/>
          </p:nvPr>
        </p:nvSpPr>
        <p:spPr/>
        <p:txBody>
          <a:bodyPr vert="horz" lIns="91440" tIns="45720" rIns="91440" bIns="45720" rtlCol="0" anchor="t">
            <a:noAutofit/>
          </a:bodyPr>
          <a:lstStyle/>
          <a:p>
            <a:pPr>
              <a:spcBef>
                <a:spcPts val="0"/>
              </a:spcBef>
              <a:spcAft>
                <a:spcPts val="600"/>
              </a:spcAft>
            </a:pPr>
            <a:r>
              <a:rPr lang="en-GB" sz="1800" dirty="0">
                <a:solidFill>
                  <a:srgbClr val="0070C0"/>
                </a:solidFill>
                <a:latin typeface="Aptos" panose="020B0004020202020204" pitchFamily="34" charset="0"/>
                <a:ea typeface="Calibri Light"/>
                <a:cs typeface="Calibri Light"/>
              </a:rPr>
              <a:t>Need to update and to appreciate diverse nature of AVA community</a:t>
            </a:r>
          </a:p>
          <a:p>
            <a:pPr>
              <a:spcBef>
                <a:spcPts val="0"/>
              </a:spcBef>
              <a:spcAft>
                <a:spcPts val="600"/>
              </a:spcAft>
            </a:pPr>
            <a:r>
              <a:rPr lang="en-GB" sz="1800" dirty="0">
                <a:solidFill>
                  <a:srgbClr val="0070C0"/>
                </a:solidFill>
                <a:latin typeface="Aptos" panose="020B0004020202020204" pitchFamily="34" charset="0"/>
                <a:ea typeface="Calibri Light"/>
                <a:cs typeface="Calibri Light"/>
              </a:rPr>
              <a:t>Sponsored but no involvement in content</a:t>
            </a:r>
            <a:endParaRPr lang="en-US" sz="1800" dirty="0">
              <a:solidFill>
                <a:srgbClr val="0070C0"/>
              </a:solidFill>
              <a:latin typeface="Aptos" panose="020B0004020202020204" pitchFamily="34" charset="0"/>
              <a:ea typeface="Calibri Light"/>
              <a:cs typeface="Calibri Light"/>
            </a:endParaRPr>
          </a:p>
          <a:p>
            <a:pPr>
              <a:spcBef>
                <a:spcPts val="0"/>
              </a:spcBef>
              <a:spcAft>
                <a:spcPts val="600"/>
              </a:spcAft>
            </a:pPr>
            <a:r>
              <a:rPr lang="en-GB" sz="1800" dirty="0">
                <a:solidFill>
                  <a:srgbClr val="0070C0"/>
                </a:solidFill>
                <a:latin typeface="Aptos" panose="020B0004020202020204" pitchFamily="34" charset="0"/>
                <a:ea typeface="Calibri Light"/>
                <a:cs typeface="Calibri Light"/>
              </a:rPr>
              <a:t>Have Creative Commons Licence applied to them - for free distribution</a:t>
            </a:r>
            <a:endParaRPr lang="en-US" sz="1800" dirty="0">
              <a:solidFill>
                <a:srgbClr val="0070C0"/>
              </a:solidFill>
              <a:latin typeface="Aptos" panose="020B0004020202020204" pitchFamily="34" charset="0"/>
              <a:ea typeface="Calibri Light"/>
              <a:cs typeface="Calibri Light"/>
            </a:endParaRPr>
          </a:p>
          <a:p>
            <a:pPr>
              <a:spcBef>
                <a:spcPts val="0"/>
              </a:spcBef>
              <a:spcAft>
                <a:spcPts val="600"/>
              </a:spcAft>
            </a:pPr>
            <a:r>
              <a:rPr lang="en-GB" sz="1800" dirty="0">
                <a:solidFill>
                  <a:srgbClr val="0070C0"/>
                </a:solidFill>
                <a:latin typeface="Aptos" panose="020B0004020202020204" pitchFamily="34" charset="0"/>
                <a:ea typeface="Calibri Light"/>
                <a:cs typeface="Calibri Light"/>
              </a:rPr>
              <a:t>Not behind the payment wall of the website</a:t>
            </a:r>
            <a:endParaRPr lang="en-US" sz="1800" dirty="0">
              <a:solidFill>
                <a:srgbClr val="0070C0"/>
              </a:solidFill>
              <a:latin typeface="Aptos" panose="020B0004020202020204" pitchFamily="34" charset="0"/>
              <a:ea typeface="Calibri Light"/>
              <a:cs typeface="Calibri Light"/>
            </a:endParaRPr>
          </a:p>
          <a:p>
            <a:pPr>
              <a:spcBef>
                <a:spcPts val="0"/>
              </a:spcBef>
              <a:spcAft>
                <a:spcPts val="600"/>
              </a:spcAft>
            </a:pPr>
            <a:endParaRPr lang="en-GB" sz="1800" dirty="0">
              <a:solidFill>
                <a:srgbClr val="0070C0"/>
              </a:solidFill>
              <a:latin typeface="Aptos" panose="020B0004020202020204" pitchFamily="34" charset="0"/>
              <a:ea typeface="Calibri Light"/>
              <a:cs typeface="Calibri Light"/>
            </a:endParaRPr>
          </a:p>
          <a:p>
            <a:pPr>
              <a:spcBef>
                <a:spcPts val="0"/>
              </a:spcBef>
              <a:spcAft>
                <a:spcPts val="600"/>
              </a:spcAft>
            </a:pPr>
            <a:r>
              <a:rPr lang="en-GB" sz="1800" dirty="0">
                <a:solidFill>
                  <a:srgbClr val="0070C0"/>
                </a:solidFill>
                <a:latin typeface="Aptos" panose="020B0004020202020204" pitchFamily="34" charset="0"/>
                <a:ea typeface="Calibri Light"/>
                <a:cs typeface="Calibri Light"/>
              </a:rPr>
              <a:t>HUGE thanks to AVA members who have contributed to:</a:t>
            </a:r>
            <a:endParaRPr lang="en-US" sz="1800" dirty="0">
              <a:solidFill>
                <a:srgbClr val="0070C0"/>
              </a:solidFill>
              <a:latin typeface="Aptos" panose="020B0004020202020204" pitchFamily="34" charset="0"/>
              <a:ea typeface="Calibri Light"/>
              <a:cs typeface="Calibri Light"/>
            </a:endParaRPr>
          </a:p>
          <a:p>
            <a:pPr lvl="1">
              <a:spcBef>
                <a:spcPts val="0"/>
              </a:spcBef>
              <a:spcAft>
                <a:spcPts val="600"/>
              </a:spcAft>
            </a:pPr>
            <a:r>
              <a:rPr lang="en-GB" sz="1800" dirty="0">
                <a:solidFill>
                  <a:srgbClr val="0070C0"/>
                </a:solidFill>
                <a:latin typeface="Aptos" panose="020B0004020202020204" pitchFamily="34" charset="0"/>
                <a:ea typeface="Calibri Light"/>
                <a:cs typeface="Calibri Light"/>
              </a:rPr>
              <a:t>Initial English version</a:t>
            </a:r>
            <a:endParaRPr lang="en-US" sz="1800" dirty="0">
              <a:solidFill>
                <a:srgbClr val="0070C0"/>
              </a:solidFill>
              <a:latin typeface="Aptos" panose="020B0004020202020204" pitchFamily="34" charset="0"/>
              <a:ea typeface="Calibri Light"/>
              <a:cs typeface="Calibri Light"/>
            </a:endParaRPr>
          </a:p>
          <a:p>
            <a:pPr lvl="1">
              <a:spcBef>
                <a:spcPts val="0"/>
              </a:spcBef>
              <a:spcAft>
                <a:spcPts val="600"/>
              </a:spcAft>
            </a:pPr>
            <a:r>
              <a:rPr lang="en-GB" sz="1800" dirty="0">
                <a:solidFill>
                  <a:srgbClr val="0070C0"/>
                </a:solidFill>
                <a:latin typeface="Aptos" panose="020B0004020202020204" pitchFamily="34" charset="0"/>
                <a:ea typeface="Calibri Light"/>
                <a:cs typeface="Calibri Light"/>
              </a:rPr>
              <a:t>Providing the text for translation</a:t>
            </a:r>
            <a:endParaRPr lang="en-US" sz="1800" dirty="0">
              <a:solidFill>
                <a:srgbClr val="0070C0"/>
              </a:solidFill>
              <a:latin typeface="Aptos" panose="020B0004020202020204" pitchFamily="34" charset="0"/>
              <a:ea typeface="Calibri Light"/>
              <a:cs typeface="Calibri Light"/>
            </a:endParaRPr>
          </a:p>
          <a:p>
            <a:pPr lvl="1">
              <a:spcBef>
                <a:spcPts val="0"/>
              </a:spcBef>
              <a:spcAft>
                <a:spcPts val="600"/>
              </a:spcAft>
            </a:pPr>
            <a:r>
              <a:rPr lang="en-GB" sz="1800" dirty="0">
                <a:solidFill>
                  <a:srgbClr val="0070C0"/>
                </a:solidFill>
                <a:latin typeface="Aptos" panose="020B0004020202020204" pitchFamily="34" charset="0"/>
                <a:ea typeface="Calibri Light"/>
                <a:cs typeface="Calibri Light"/>
              </a:rPr>
              <a:t>Proof-reading the final documents</a:t>
            </a:r>
            <a:endParaRPr lang="en-US" sz="1800" dirty="0">
              <a:solidFill>
                <a:srgbClr val="0070C0"/>
              </a:solidFill>
              <a:latin typeface="Aptos" panose="020B0004020202020204" pitchFamily="34" charset="0"/>
              <a:ea typeface="Calibri Light"/>
              <a:cs typeface="Calibri Light"/>
            </a:endParaRPr>
          </a:p>
          <a:p>
            <a:pPr lvl="1">
              <a:spcBef>
                <a:spcPts val="0"/>
              </a:spcBef>
              <a:spcAft>
                <a:spcPts val="600"/>
              </a:spcAft>
            </a:pPr>
            <a:r>
              <a:rPr lang="en-GB" sz="1800" dirty="0">
                <a:solidFill>
                  <a:srgbClr val="0070C0"/>
                </a:solidFill>
                <a:latin typeface="Aptos" panose="020B0004020202020204" pitchFamily="34" charset="0"/>
                <a:ea typeface="Calibri Light"/>
                <a:cs typeface="Calibri Light"/>
              </a:rPr>
              <a:t>Being so collaborative……</a:t>
            </a:r>
            <a:endParaRPr lang="en-US" sz="1800" dirty="0">
              <a:solidFill>
                <a:srgbClr val="0070C0"/>
              </a:solidFill>
              <a:latin typeface="Aptos" panose="020B0004020202020204" pitchFamily="34" charset="0"/>
              <a:ea typeface="Calibri Light"/>
              <a:cs typeface="Calibri Light"/>
            </a:endParaRPr>
          </a:p>
          <a:p>
            <a:pPr lvl="1">
              <a:spcBef>
                <a:spcPts val="0"/>
              </a:spcBef>
              <a:spcAft>
                <a:spcPts val="600"/>
              </a:spcAft>
            </a:pPr>
            <a:endParaRPr lang="en-GB" sz="1600" dirty="0">
              <a:latin typeface="Calibri Light"/>
              <a:ea typeface="Calibri Light"/>
              <a:cs typeface="Calibri Light"/>
            </a:endParaRPr>
          </a:p>
          <a:p>
            <a:pPr>
              <a:spcBef>
                <a:spcPts val="0"/>
              </a:spcBef>
              <a:spcAft>
                <a:spcPts val="600"/>
              </a:spcAft>
            </a:pPr>
            <a:endParaRPr lang="en-GB" dirty="0">
              <a:ea typeface="Calibri"/>
              <a:cs typeface="Calibri"/>
            </a:endParaRPr>
          </a:p>
        </p:txBody>
      </p:sp>
      <p:pic>
        <p:nvPicPr>
          <p:cNvPr id="4" name="Picture 3" descr="A qr code with dots&#10;&#10;AI-generated content may be incorrect.">
            <a:extLst>
              <a:ext uri="{FF2B5EF4-FFF2-40B4-BE49-F238E27FC236}">
                <a16:creationId xmlns:a16="http://schemas.microsoft.com/office/drawing/2014/main" id="{5BF6C684-370A-80B3-10AD-CC91E03CA5E5}"/>
              </a:ext>
            </a:extLst>
          </p:cNvPr>
          <p:cNvPicPr>
            <a:picLocks noChangeAspect="1"/>
          </p:cNvPicPr>
          <p:nvPr/>
        </p:nvPicPr>
        <p:blipFill>
          <a:blip r:embed="rId2"/>
          <a:stretch>
            <a:fillRect/>
          </a:stretch>
        </p:blipFill>
        <p:spPr>
          <a:xfrm>
            <a:off x="8778875" y="3434291"/>
            <a:ext cx="3302000" cy="3302000"/>
          </a:xfrm>
          <a:prstGeom prst="rect">
            <a:avLst/>
          </a:prstGeom>
        </p:spPr>
      </p:pic>
    </p:spTree>
    <p:extLst>
      <p:ext uri="{BB962C8B-B14F-4D97-AF65-F5344CB8AC3E}">
        <p14:creationId xmlns:p14="http://schemas.microsoft.com/office/powerpoint/2010/main" val="1067519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E30-516B-D6D7-6DCE-C20C42E7A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1C0C6-87F0-763B-BB4A-9195B78106CC}"/>
              </a:ext>
            </a:extLst>
          </p:cNvPr>
          <p:cNvSpPr>
            <a:spLocks noGrp="1"/>
          </p:cNvSpPr>
          <p:nvPr>
            <p:ph type="title"/>
          </p:nvPr>
        </p:nvSpPr>
        <p:spPr/>
        <p:txBody>
          <a:bodyPr>
            <a:normAutofit fontScale="90000"/>
          </a:bodyPr>
          <a:lstStyle/>
          <a:p>
            <a:br>
              <a:rPr lang="en-GB" sz="4000" b="1" dirty="0">
                <a:solidFill>
                  <a:srgbClr val="1D4280"/>
                </a:solidFill>
              </a:rPr>
            </a:br>
            <a:r>
              <a:rPr lang="en-GB" sz="4000" b="1" dirty="0">
                <a:solidFill>
                  <a:srgbClr val="1D4280"/>
                </a:solidFill>
              </a:rPr>
              <a:t>Veterinary Anaesthesia Reporting System</a:t>
            </a:r>
            <a:br>
              <a:rPr lang="en-GB" sz="4000" b="1" dirty="0">
                <a:solidFill>
                  <a:srgbClr val="1D4280"/>
                </a:solidFill>
              </a:rPr>
            </a:br>
            <a:br>
              <a:rPr lang="en-GB" b="1" dirty="0">
                <a:solidFill>
                  <a:srgbClr val="1D4280"/>
                </a:solidFill>
              </a:rPr>
            </a:br>
            <a:endParaRPr lang="en-GB" b="1" dirty="0">
              <a:solidFill>
                <a:srgbClr val="1D4280"/>
              </a:solidFill>
              <a:ea typeface="Calibri Light"/>
              <a:cs typeface="Calibri Light"/>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C40D2A83-15DF-4DC9-51A6-3CB8F9D6416D}"/>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6" name="Picture 5">
            <a:extLst>
              <a:ext uri="{FF2B5EF4-FFF2-40B4-BE49-F238E27FC236}">
                <a16:creationId xmlns:a16="http://schemas.microsoft.com/office/drawing/2014/main" id="{9280179A-7AF8-2D43-D611-F2D483EB6647}"/>
              </a:ext>
            </a:extLst>
          </p:cNvPr>
          <p:cNvPicPr>
            <a:picLocks noChangeAspect="1"/>
          </p:cNvPicPr>
          <p:nvPr/>
        </p:nvPicPr>
        <p:blipFill>
          <a:blip r:embed="rId3"/>
          <a:srcRect l="3709" t="5069" r="5303"/>
          <a:stretch>
            <a:fillRect/>
          </a:stretch>
        </p:blipFill>
        <p:spPr>
          <a:xfrm>
            <a:off x="0" y="1559242"/>
            <a:ext cx="10951725" cy="5267054"/>
          </a:xfrm>
          <a:prstGeom prst="rect">
            <a:avLst/>
          </a:prstGeom>
        </p:spPr>
      </p:pic>
      <p:pic>
        <p:nvPicPr>
          <p:cNvPr id="8" name="Picture 7" descr="A qr code with black dots&#10;&#10;AI-generated content may be incorrect.">
            <a:extLst>
              <a:ext uri="{FF2B5EF4-FFF2-40B4-BE49-F238E27FC236}">
                <a16:creationId xmlns:a16="http://schemas.microsoft.com/office/drawing/2014/main" id="{A38C8F56-252A-7A48-91A0-1AA636174C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5709" y="0"/>
            <a:ext cx="3118484" cy="3118484"/>
          </a:xfrm>
          <a:prstGeom prst="rect">
            <a:avLst/>
          </a:prstGeom>
        </p:spPr>
      </p:pic>
    </p:spTree>
    <p:extLst>
      <p:ext uri="{BB962C8B-B14F-4D97-AF65-F5344CB8AC3E}">
        <p14:creationId xmlns:p14="http://schemas.microsoft.com/office/powerpoint/2010/main" val="527342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FE02F-6E84-A0C2-07DE-95FC3892F7A6}"/>
              </a:ext>
            </a:extLst>
          </p:cNvPr>
          <p:cNvSpPr>
            <a:spLocks noGrp="1"/>
          </p:cNvSpPr>
          <p:nvPr>
            <p:ph type="ctrTitle"/>
          </p:nvPr>
        </p:nvSpPr>
        <p:spPr>
          <a:xfrm>
            <a:off x="847059" y="3222171"/>
            <a:ext cx="10497879" cy="2580421"/>
          </a:xfrm>
        </p:spPr>
        <p:txBody>
          <a:bodyPr>
            <a:noAutofit/>
          </a:bodyPr>
          <a:lstStyle/>
          <a:p>
            <a:pPr>
              <a:lnSpc>
                <a:spcPct val="150000"/>
              </a:lnSpc>
            </a:pPr>
            <a:r>
              <a:rPr lang="en-GB" b="1" dirty="0">
                <a:solidFill>
                  <a:srgbClr val="005493"/>
                </a:solidFill>
              </a:rPr>
              <a:t>RAAN</a:t>
            </a:r>
            <a:br>
              <a:rPr lang="en-GB" sz="3200" b="1" dirty="0">
                <a:solidFill>
                  <a:srgbClr val="005493"/>
                </a:solidFill>
              </a:rPr>
            </a:br>
            <a:r>
              <a:rPr lang="en-GB" sz="2400" b="1" dirty="0">
                <a:solidFill>
                  <a:srgbClr val="005493"/>
                </a:solidFill>
              </a:rPr>
              <a:t>(Research Animal Anaesthesia Network)</a:t>
            </a:r>
            <a:br>
              <a:rPr lang="en-GB" sz="2400" b="1" dirty="0">
                <a:solidFill>
                  <a:srgbClr val="005493"/>
                </a:solidFill>
              </a:rPr>
            </a:br>
            <a:r>
              <a:rPr lang="en-GB" sz="2400" b="1" dirty="0">
                <a:solidFill>
                  <a:srgbClr val="005493"/>
                </a:solidFill>
              </a:rPr>
              <a:t>A subcommittee of the AVA; supporting the AVA’s values &amp; mission</a:t>
            </a:r>
          </a:p>
        </p:txBody>
      </p:sp>
      <p:pic>
        <p:nvPicPr>
          <p:cNvPr id="5" name="Image 4" descr="Une image contenant Police, texte, logo, Graphique&#10;&#10;Description générée automatiquement">
            <a:extLst>
              <a:ext uri="{FF2B5EF4-FFF2-40B4-BE49-F238E27FC236}">
                <a16:creationId xmlns:a16="http://schemas.microsoft.com/office/drawing/2014/main" id="{CA3F9F16-135F-B020-4547-34B211EB90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2877" y="355659"/>
            <a:ext cx="5786245" cy="2663856"/>
          </a:xfrm>
          <a:prstGeom prst="rect">
            <a:avLst/>
          </a:prstGeom>
        </p:spPr>
      </p:pic>
    </p:spTree>
    <p:extLst>
      <p:ext uri="{BB962C8B-B14F-4D97-AF65-F5344CB8AC3E}">
        <p14:creationId xmlns:p14="http://schemas.microsoft.com/office/powerpoint/2010/main" val="2556546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CCA44-481D-051E-3642-AE4604711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BC2BE9-B521-5D71-0D09-51BE89BD27E4}"/>
              </a:ext>
            </a:extLst>
          </p:cNvPr>
          <p:cNvSpPr>
            <a:spLocks noGrp="1"/>
          </p:cNvSpPr>
          <p:nvPr>
            <p:ph type="title"/>
          </p:nvPr>
        </p:nvSpPr>
        <p:spPr/>
        <p:txBody>
          <a:bodyPr/>
          <a:lstStyle/>
          <a:p>
            <a:r>
              <a:rPr lang="en-GB" b="1" dirty="0">
                <a:solidFill>
                  <a:srgbClr val="1D4280"/>
                </a:solidFill>
              </a:rPr>
              <a:t>Objectives</a:t>
            </a:r>
          </a:p>
        </p:txBody>
      </p:sp>
      <p:sp>
        <p:nvSpPr>
          <p:cNvPr id="3" name="Content Placeholder 2">
            <a:extLst>
              <a:ext uri="{FF2B5EF4-FFF2-40B4-BE49-F238E27FC236}">
                <a16:creationId xmlns:a16="http://schemas.microsoft.com/office/drawing/2014/main" id="{B48F81E7-787B-D3CB-5731-3ADC2A27BB76}"/>
              </a:ext>
            </a:extLst>
          </p:cNvPr>
          <p:cNvSpPr>
            <a:spLocks noGrp="1"/>
          </p:cNvSpPr>
          <p:nvPr>
            <p:ph idx="1"/>
          </p:nvPr>
        </p:nvSpPr>
        <p:spPr>
          <a:xfrm>
            <a:off x="838200" y="1825625"/>
            <a:ext cx="10515600" cy="4351338"/>
          </a:xfrm>
        </p:spPr>
        <p:txBody>
          <a:bodyPr anchor="ctr">
            <a:normAutofit/>
          </a:bodyPr>
          <a:lstStyle/>
          <a:p>
            <a:pPr marL="457200" indent="-457200">
              <a:buFont typeface="+mj-lt"/>
              <a:buAutoNum type="arabicPeriod"/>
            </a:pPr>
            <a:r>
              <a:rPr lang="en-GB" sz="2400" dirty="0">
                <a:solidFill>
                  <a:srgbClr val="000000"/>
                </a:solidFill>
                <a:latin typeface="+mj-lt"/>
                <a:ea typeface="Times New Roman" panose="02020603050405020304" pitchFamily="18" charset="0"/>
                <a:cs typeface="Calibri" panose="020F0502020204030204" pitchFamily="34" charset="0"/>
              </a:rPr>
              <a:t>build </a:t>
            </a:r>
            <a:r>
              <a:rPr lang="en-GB" sz="2400" b="1" dirty="0">
                <a:solidFill>
                  <a:schemeClr val="accent1"/>
                </a:solidFill>
                <a:latin typeface="+mj-lt"/>
                <a:ea typeface="Times New Roman" panose="02020603050405020304" pitchFamily="18" charset="0"/>
                <a:cs typeface="Calibri" panose="020F0502020204030204" pitchFamily="34" charset="0"/>
              </a:rPr>
              <a:t>a community of veterinarians interested in experimental refinement</a:t>
            </a:r>
            <a:r>
              <a:rPr lang="en-GB" sz="2400" dirty="0">
                <a:solidFill>
                  <a:srgbClr val="000000"/>
                </a:solidFill>
                <a:latin typeface="+mj-lt"/>
                <a:ea typeface="Times New Roman" panose="02020603050405020304" pitchFamily="18" charset="0"/>
                <a:cs typeface="Calibri" panose="020F0502020204030204" pitchFamily="34" charset="0"/>
              </a:rPr>
              <a:t> through anaesthesia and analgesia;</a:t>
            </a:r>
          </a:p>
          <a:p>
            <a:pPr marL="457200" indent="-457200">
              <a:buFont typeface="+mj-lt"/>
              <a:buAutoNum type="arabicPeriod"/>
            </a:pPr>
            <a:r>
              <a:rPr lang="en-GB" sz="2400" dirty="0">
                <a:solidFill>
                  <a:srgbClr val="000000"/>
                </a:solidFill>
                <a:latin typeface="+mj-lt"/>
                <a:ea typeface="Times New Roman" panose="02020603050405020304" pitchFamily="18" charset="0"/>
                <a:cs typeface="Calibri" panose="020F0502020204030204" pitchFamily="34" charset="0"/>
              </a:rPr>
              <a:t>host a discussion forum and mailing list for network members, to </a:t>
            </a:r>
            <a:r>
              <a:rPr lang="en-GB" sz="2400" b="1" dirty="0">
                <a:solidFill>
                  <a:schemeClr val="accent1"/>
                </a:solidFill>
                <a:latin typeface="+mj-lt"/>
                <a:ea typeface="Times New Roman" panose="02020603050405020304" pitchFamily="18" charset="0"/>
                <a:cs typeface="Calibri" panose="020F0502020204030204" pitchFamily="34" charset="0"/>
              </a:rPr>
              <a:t>share ideas, experience and information</a:t>
            </a:r>
            <a:r>
              <a:rPr lang="en-GB" sz="2400" dirty="0">
                <a:solidFill>
                  <a:srgbClr val="000000"/>
                </a:solidFill>
                <a:latin typeface="+mj-lt"/>
                <a:ea typeface="Times New Roman" panose="02020603050405020304" pitchFamily="18" charset="0"/>
                <a:cs typeface="Calibri" panose="020F0502020204030204" pitchFamily="34" charset="0"/>
              </a:rPr>
              <a:t> related to veterinary anaesthesia and analgesia in a research context;</a:t>
            </a:r>
          </a:p>
          <a:p>
            <a:pPr marL="457200" indent="-457200">
              <a:buFont typeface="+mj-lt"/>
              <a:buAutoNum type="arabicPeriod"/>
            </a:pPr>
            <a:r>
              <a:rPr lang="en-GB" sz="2400" b="1" dirty="0">
                <a:solidFill>
                  <a:schemeClr val="accent1"/>
                </a:solidFill>
                <a:latin typeface="+mj-lt"/>
                <a:ea typeface="Times New Roman" panose="02020603050405020304" pitchFamily="18" charset="0"/>
                <a:cs typeface="Calibri" panose="020F0502020204030204" pitchFamily="34" charset="0"/>
              </a:rPr>
              <a:t>foster collaboration</a:t>
            </a:r>
            <a:r>
              <a:rPr lang="en-GB" sz="2400" dirty="0">
                <a:solidFill>
                  <a:srgbClr val="000000"/>
                </a:solidFill>
                <a:latin typeface="+mj-lt"/>
                <a:ea typeface="Times New Roman" panose="02020603050405020304" pitchFamily="18" charset="0"/>
                <a:cs typeface="Calibri" panose="020F0502020204030204" pitchFamily="34" charset="0"/>
              </a:rPr>
              <a:t> between experienced laboratory animal anaesthetists and scientists requiring assistance or advice in animal anaesthesia and analgesia;</a:t>
            </a:r>
          </a:p>
          <a:p>
            <a:pPr marL="457200" indent="-457200">
              <a:buFont typeface="+mj-lt"/>
              <a:buAutoNum type="arabicPeriod"/>
            </a:pPr>
            <a:r>
              <a:rPr lang="en-GB" sz="2400" dirty="0">
                <a:solidFill>
                  <a:srgbClr val="000000"/>
                </a:solidFill>
                <a:latin typeface="+mj-lt"/>
                <a:ea typeface="Times New Roman" panose="02020603050405020304" pitchFamily="18" charset="0"/>
                <a:cs typeface="Calibri" panose="020F0502020204030204" pitchFamily="34" charset="0"/>
              </a:rPr>
              <a:t>facilitate </a:t>
            </a:r>
            <a:r>
              <a:rPr lang="en-GB" sz="2400" b="1" dirty="0">
                <a:solidFill>
                  <a:schemeClr val="accent1"/>
                </a:solidFill>
                <a:latin typeface="+mj-lt"/>
                <a:ea typeface="Times New Roman" panose="02020603050405020304" pitchFamily="18" charset="0"/>
                <a:cs typeface="Calibri" panose="020F0502020204030204" pitchFamily="34" charset="0"/>
              </a:rPr>
              <a:t>multi-centre research</a:t>
            </a:r>
            <a:r>
              <a:rPr lang="en-GB" sz="2400" dirty="0">
                <a:solidFill>
                  <a:srgbClr val="000000"/>
                </a:solidFill>
                <a:latin typeface="+mj-lt"/>
                <a:ea typeface="Times New Roman" panose="02020603050405020304" pitchFamily="18" charset="0"/>
                <a:cs typeface="Calibri" panose="020F0502020204030204" pitchFamily="34" charset="0"/>
              </a:rPr>
              <a:t>.</a:t>
            </a:r>
          </a:p>
          <a:p>
            <a:pPr marL="457200" indent="-457200">
              <a:buFont typeface="+mj-lt"/>
              <a:buAutoNum type="arabicPeriod"/>
            </a:pPr>
            <a:endParaRPr lang="en-GB" sz="2400" dirty="0">
              <a:solidFill>
                <a:srgbClr val="000000"/>
              </a:solidFill>
              <a:latin typeface="+mj-lt"/>
              <a:ea typeface="Times New Roman" panose="02020603050405020304" pitchFamily="18" charset="0"/>
              <a:cs typeface="Calibri" panose="020F0502020204030204" pitchFamily="34" charset="0"/>
            </a:endParaRPr>
          </a:p>
          <a:p>
            <a:pPr marL="457200" indent="-457200">
              <a:buFont typeface="+mj-lt"/>
              <a:buAutoNum type="arabicPeriod"/>
            </a:pPr>
            <a:endParaRPr lang="en-GB" sz="2400" dirty="0">
              <a:solidFill>
                <a:srgbClr val="000000"/>
              </a:solidFill>
              <a:latin typeface="+mj-lt"/>
              <a:ea typeface="Times New Roman" panose="02020603050405020304" pitchFamily="18" charset="0"/>
              <a:cs typeface="Calibri" panose="020F0502020204030204" pitchFamily="34" charset="0"/>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4BDA6D7A-CC3B-D1D3-0A1E-9258788BE1DA}"/>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2014189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5B461-0927-C835-0FEF-BDBBF1762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596AC-5197-8A18-185D-D3E4E094FF7A}"/>
              </a:ext>
            </a:extLst>
          </p:cNvPr>
          <p:cNvSpPr>
            <a:spLocks noGrp="1"/>
          </p:cNvSpPr>
          <p:nvPr>
            <p:ph type="title"/>
          </p:nvPr>
        </p:nvSpPr>
        <p:spPr/>
        <p:txBody>
          <a:bodyPr/>
          <a:lstStyle/>
          <a:p>
            <a:r>
              <a:rPr lang="en-GB" b="1" dirty="0">
                <a:solidFill>
                  <a:srgbClr val="1D4280"/>
                </a:solidFill>
              </a:rPr>
              <a:t>Structure</a:t>
            </a:r>
          </a:p>
        </p:txBody>
      </p:sp>
      <p:sp>
        <p:nvSpPr>
          <p:cNvPr id="3" name="Content Placeholder 2">
            <a:extLst>
              <a:ext uri="{FF2B5EF4-FFF2-40B4-BE49-F238E27FC236}">
                <a16:creationId xmlns:a16="http://schemas.microsoft.com/office/drawing/2014/main" id="{B330796B-3721-BA15-CE27-6416A9E8EAA7}"/>
              </a:ext>
            </a:extLst>
          </p:cNvPr>
          <p:cNvSpPr>
            <a:spLocks noGrp="1"/>
          </p:cNvSpPr>
          <p:nvPr>
            <p:ph idx="1"/>
          </p:nvPr>
        </p:nvSpPr>
        <p:spPr>
          <a:xfrm>
            <a:off x="838200" y="1825625"/>
            <a:ext cx="10515600" cy="3990384"/>
          </a:xfrm>
        </p:spPr>
        <p:txBody>
          <a:bodyPr anchor="t">
            <a:normAutofit/>
          </a:bodyPr>
          <a:lstStyle/>
          <a:p>
            <a:pPr marL="0" indent="0">
              <a:lnSpc>
                <a:spcPct val="150000"/>
              </a:lnSpc>
              <a:buNone/>
            </a:pPr>
            <a:endParaRPr lang="en-GB" sz="2400" dirty="0">
              <a:solidFill>
                <a:srgbClr val="005493"/>
              </a:solidFill>
              <a:latin typeface="+mj-lt"/>
              <a:ea typeface="Times New Roman" panose="02020603050405020304" pitchFamily="18" charset="0"/>
              <a:cs typeface="Calibri" panose="020F0502020204030204" pitchFamily="34" charset="0"/>
            </a:endParaRPr>
          </a:p>
          <a:p>
            <a:pPr marL="0" indent="0">
              <a:lnSpc>
                <a:spcPct val="150000"/>
              </a:lnSpc>
              <a:buNone/>
            </a:pPr>
            <a:r>
              <a:rPr lang="en-GB" sz="2400" dirty="0">
                <a:solidFill>
                  <a:srgbClr val="005493"/>
                </a:solidFill>
                <a:latin typeface="+mj-lt"/>
                <a:ea typeface="Times New Roman" panose="02020603050405020304" pitchFamily="18" charset="0"/>
                <a:cs typeface="Calibri" panose="020F0502020204030204" pitchFamily="34" charset="0"/>
              </a:rPr>
              <a:t>Executive Committee</a:t>
            </a:r>
          </a:p>
          <a:p>
            <a:pPr marL="0" indent="0">
              <a:lnSpc>
                <a:spcPct val="150000"/>
              </a:lnSpc>
              <a:buNone/>
            </a:pPr>
            <a:r>
              <a:rPr lang="en-GB" sz="2000" dirty="0">
                <a:solidFill>
                  <a:srgbClr val="000000"/>
                </a:solidFill>
                <a:latin typeface="+mj-lt"/>
                <a:ea typeface="Times New Roman" panose="02020603050405020304" pitchFamily="18" charset="0"/>
                <a:cs typeface="Calibri" panose="020F0502020204030204" pitchFamily="34" charset="0"/>
              </a:rPr>
              <a:t>Gabby Musk | Polly Taylor | Eddie Clutton | Stephen Greenhalgh | Daniel Pang | Mathieu </a:t>
            </a:r>
            <a:r>
              <a:rPr lang="en-GB" sz="2000" dirty="0" err="1">
                <a:solidFill>
                  <a:srgbClr val="000000"/>
                </a:solidFill>
                <a:latin typeface="+mj-lt"/>
                <a:ea typeface="Times New Roman" panose="02020603050405020304" pitchFamily="18" charset="0"/>
                <a:cs typeface="Calibri" panose="020F0502020204030204" pitchFamily="34" charset="0"/>
              </a:rPr>
              <a:t>Raillard</a:t>
            </a:r>
            <a:endParaRPr lang="en-GB" sz="2000" dirty="0">
              <a:solidFill>
                <a:srgbClr val="000000"/>
              </a:solidFill>
              <a:latin typeface="+mj-lt"/>
              <a:ea typeface="Times New Roman" panose="02020603050405020304" pitchFamily="18" charset="0"/>
              <a:cs typeface="Calibri" panose="020F0502020204030204" pitchFamily="34" charset="0"/>
            </a:endParaRPr>
          </a:p>
          <a:p>
            <a:pPr marL="0" indent="0">
              <a:lnSpc>
                <a:spcPct val="150000"/>
              </a:lnSpc>
              <a:buNone/>
            </a:pPr>
            <a:r>
              <a:rPr lang="en-GB" sz="2400" dirty="0">
                <a:solidFill>
                  <a:srgbClr val="005493"/>
                </a:solidFill>
                <a:latin typeface="+mj-lt"/>
                <a:ea typeface="Times New Roman" panose="02020603050405020304" pitchFamily="18" charset="0"/>
                <a:cs typeface="Calibri" panose="020F0502020204030204" pitchFamily="34" charset="0"/>
              </a:rPr>
              <a:t>Members</a:t>
            </a:r>
          </a:p>
          <a:p>
            <a:pPr marL="0" indent="0">
              <a:lnSpc>
                <a:spcPct val="150000"/>
              </a:lnSpc>
              <a:buNone/>
            </a:pPr>
            <a:r>
              <a:rPr lang="en-GB" sz="2000" dirty="0">
                <a:solidFill>
                  <a:srgbClr val="000000"/>
                </a:solidFill>
                <a:latin typeface="+mj-lt"/>
                <a:ea typeface="Times New Roman" panose="02020603050405020304" pitchFamily="18" charset="0"/>
                <a:cs typeface="Calibri" panose="020F0502020204030204" pitchFamily="34" charset="0"/>
              </a:rPr>
              <a:t>Currently 75 (increased from 52 in May 2025)</a:t>
            </a: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17033245-77A2-E068-DCBE-AD167276CCD7}"/>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grpSp>
        <p:nvGrpSpPr>
          <p:cNvPr id="17" name="Group 16">
            <a:extLst>
              <a:ext uri="{FF2B5EF4-FFF2-40B4-BE49-F238E27FC236}">
                <a16:creationId xmlns:a16="http://schemas.microsoft.com/office/drawing/2014/main" id="{1FA15557-5B74-D5F8-2ED5-8DE2DEE9779C}"/>
              </a:ext>
            </a:extLst>
          </p:cNvPr>
          <p:cNvGrpSpPr/>
          <p:nvPr/>
        </p:nvGrpSpPr>
        <p:grpSpPr>
          <a:xfrm>
            <a:off x="3927221" y="1690688"/>
            <a:ext cx="7839416" cy="1272701"/>
            <a:chOff x="4155825" y="863597"/>
            <a:chExt cx="7839416" cy="1272701"/>
          </a:xfrm>
        </p:grpSpPr>
        <p:pic>
          <p:nvPicPr>
            <p:cNvPr id="6" name="Picture 5" descr="A person wearing glasses and a floral shirt&#10;&#10;AI-generated content may be incorrect.">
              <a:extLst>
                <a:ext uri="{FF2B5EF4-FFF2-40B4-BE49-F238E27FC236}">
                  <a16:creationId xmlns:a16="http://schemas.microsoft.com/office/drawing/2014/main" id="{71DE5493-583E-A0DC-8D9E-264E39F5B8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5825" y="871537"/>
              <a:ext cx="1260000" cy="1260000"/>
            </a:xfrm>
            <a:prstGeom prst="rect">
              <a:avLst/>
            </a:prstGeom>
          </p:spPr>
        </p:pic>
        <p:pic>
          <p:nvPicPr>
            <p:cNvPr id="8" name="Picture 7" descr="A person smiling for the camera&#10;&#10;AI-generated content may be incorrect.">
              <a:extLst>
                <a:ext uri="{FF2B5EF4-FFF2-40B4-BE49-F238E27FC236}">
                  <a16:creationId xmlns:a16="http://schemas.microsoft.com/office/drawing/2014/main" id="{C14D8C26-DAEC-EDEA-D986-153C1F4BBB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7744" y="874712"/>
              <a:ext cx="1260000" cy="1260000"/>
            </a:xfrm>
            <a:prstGeom prst="rect">
              <a:avLst/>
            </a:prstGeom>
          </p:spPr>
        </p:pic>
        <p:pic>
          <p:nvPicPr>
            <p:cNvPr id="10" name="Picture 9" descr="A person wearing glasses and a white shirt&#10;&#10;AI-generated content may be incorrect.">
              <a:extLst>
                <a:ext uri="{FF2B5EF4-FFF2-40B4-BE49-F238E27FC236}">
                  <a16:creationId xmlns:a16="http://schemas.microsoft.com/office/drawing/2014/main" id="{0DCA19CE-6C49-9BE0-486B-B4578AD8A5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9664" y="871535"/>
              <a:ext cx="1053182" cy="1260000"/>
            </a:xfrm>
            <a:prstGeom prst="rect">
              <a:avLst/>
            </a:prstGeom>
          </p:spPr>
        </p:pic>
        <p:pic>
          <p:nvPicPr>
            <p:cNvPr id="12" name="Picture 11" descr="A person smiling for a picture&#10;&#10;AI-generated content may be incorrect.">
              <a:extLst>
                <a:ext uri="{FF2B5EF4-FFF2-40B4-BE49-F238E27FC236}">
                  <a16:creationId xmlns:a16="http://schemas.microsoft.com/office/drawing/2014/main" id="{8BD64C54-3426-B271-BBC8-41E9456C2B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3125" y="863597"/>
              <a:ext cx="947223" cy="1260000"/>
            </a:xfrm>
            <a:prstGeom prst="rect">
              <a:avLst/>
            </a:prstGeom>
          </p:spPr>
        </p:pic>
        <p:pic>
          <p:nvPicPr>
            <p:cNvPr id="14" name="Picture 13" descr="A person in a suit&#10;&#10;AI-generated content may be incorrect.">
              <a:extLst>
                <a:ext uri="{FF2B5EF4-FFF2-40B4-BE49-F238E27FC236}">
                  <a16:creationId xmlns:a16="http://schemas.microsoft.com/office/drawing/2014/main" id="{D24349B7-58E3-EFF5-5150-8A2C6F487B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75729" y="863597"/>
              <a:ext cx="1260000" cy="1260000"/>
            </a:xfrm>
            <a:prstGeom prst="rect">
              <a:avLst/>
            </a:prstGeom>
          </p:spPr>
        </p:pic>
        <p:pic>
          <p:nvPicPr>
            <p:cNvPr id="16" name="Picture 15" descr="A person wearing glasses and a stethoscope around his neck&#10;&#10;AI-generated content may be incorrect.">
              <a:extLst>
                <a:ext uri="{FF2B5EF4-FFF2-40B4-BE49-F238E27FC236}">
                  <a16:creationId xmlns:a16="http://schemas.microsoft.com/office/drawing/2014/main" id="{D0C016B3-D231-5B1D-F99C-179A51FD66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35241" y="876298"/>
              <a:ext cx="1260000" cy="1260000"/>
            </a:xfrm>
            <a:prstGeom prst="rect">
              <a:avLst/>
            </a:prstGeom>
          </p:spPr>
        </p:pic>
      </p:grpSp>
    </p:spTree>
    <p:extLst>
      <p:ext uri="{BB962C8B-B14F-4D97-AF65-F5344CB8AC3E}">
        <p14:creationId xmlns:p14="http://schemas.microsoft.com/office/powerpoint/2010/main" val="3525747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8AEE6-2C1A-26F9-489B-F6912A3A194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210D6F8-2B34-003A-0ACC-D53187A6EB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090" y="2049357"/>
            <a:ext cx="3215823" cy="2797766"/>
          </a:xfrm>
          <a:prstGeom prst="rect">
            <a:avLst/>
          </a:prstGeom>
        </p:spPr>
      </p:pic>
      <p:sp>
        <p:nvSpPr>
          <p:cNvPr id="2" name="Title 1">
            <a:extLst>
              <a:ext uri="{FF2B5EF4-FFF2-40B4-BE49-F238E27FC236}">
                <a16:creationId xmlns:a16="http://schemas.microsoft.com/office/drawing/2014/main" id="{10BD4DD3-7500-381F-67F5-2E1C4501C455}"/>
              </a:ext>
            </a:extLst>
          </p:cNvPr>
          <p:cNvSpPr>
            <a:spLocks noGrp="1"/>
          </p:cNvSpPr>
          <p:nvPr>
            <p:ph type="title"/>
          </p:nvPr>
        </p:nvSpPr>
        <p:spPr>
          <a:xfrm>
            <a:off x="838199" y="245075"/>
            <a:ext cx="10515600" cy="1325563"/>
          </a:xfrm>
        </p:spPr>
        <p:txBody>
          <a:bodyPr/>
          <a:lstStyle/>
          <a:p>
            <a:r>
              <a:rPr lang="en-GB" b="1" dirty="0">
                <a:solidFill>
                  <a:srgbClr val="1D4280"/>
                </a:solidFill>
              </a:rPr>
              <a:t>This year’s activities…</a:t>
            </a: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1B4CAB05-1D80-E17F-46F4-69529F7FDDF8}"/>
              </a:ext>
            </a:extLst>
          </p:cNvPr>
          <p:cNvPicPr>
            <a:picLocks noChangeAspect="1"/>
          </p:cNvPicPr>
          <p:nvPr/>
        </p:nvPicPr>
        <p:blipFill>
          <a:blip r:embed="rId4">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12" name="Content Placeholder 11" descr="A black and white logo&#10;&#10;AI-generated content may be incorrect.">
            <a:extLst>
              <a:ext uri="{FF2B5EF4-FFF2-40B4-BE49-F238E27FC236}">
                <a16:creationId xmlns:a16="http://schemas.microsoft.com/office/drawing/2014/main" id="{04DC4534-796B-2FE6-AF21-04EA6C029A01}"/>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16379" y="2043756"/>
            <a:ext cx="2362200" cy="927100"/>
          </a:xfrm>
        </p:spPr>
      </p:pic>
      <p:sp>
        <p:nvSpPr>
          <p:cNvPr id="3" name="TextBox 2">
            <a:extLst>
              <a:ext uri="{FF2B5EF4-FFF2-40B4-BE49-F238E27FC236}">
                <a16:creationId xmlns:a16="http://schemas.microsoft.com/office/drawing/2014/main" id="{E3066B33-4191-30F2-F666-728881AD2D99}"/>
              </a:ext>
            </a:extLst>
          </p:cNvPr>
          <p:cNvSpPr txBox="1"/>
          <p:nvPr/>
        </p:nvSpPr>
        <p:spPr>
          <a:xfrm>
            <a:off x="661307" y="3391058"/>
            <a:ext cx="33854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28 new topics in the last year </a:t>
            </a:r>
          </a:p>
        </p:txBody>
      </p:sp>
      <p:pic>
        <p:nvPicPr>
          <p:cNvPr id="7" name="Picture 6">
            <a:extLst>
              <a:ext uri="{FF2B5EF4-FFF2-40B4-BE49-F238E27FC236}">
                <a16:creationId xmlns:a16="http://schemas.microsoft.com/office/drawing/2014/main" id="{155752A4-02EF-1D91-9BE1-A7B886F11C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47505" y="470560"/>
            <a:ext cx="5193092" cy="2198877"/>
          </a:xfrm>
          <a:prstGeom prst="rect">
            <a:avLst/>
          </a:prstGeom>
        </p:spPr>
      </p:pic>
      <p:pic>
        <p:nvPicPr>
          <p:cNvPr id="15" name="Picture 14">
            <a:extLst>
              <a:ext uri="{FF2B5EF4-FFF2-40B4-BE49-F238E27FC236}">
                <a16:creationId xmlns:a16="http://schemas.microsoft.com/office/drawing/2014/main" id="{A1B97811-9923-1FD7-E1B5-7974BD1AEC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21546" y="2778791"/>
            <a:ext cx="4656473" cy="3171352"/>
          </a:xfrm>
          <a:prstGeom prst="rect">
            <a:avLst/>
          </a:prstGeom>
        </p:spPr>
      </p:pic>
    </p:spTree>
    <p:extLst>
      <p:ext uri="{BB962C8B-B14F-4D97-AF65-F5344CB8AC3E}">
        <p14:creationId xmlns:p14="http://schemas.microsoft.com/office/powerpoint/2010/main" val="1771354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0AB86-A314-B15F-A506-BA4E49FCF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E626A8-B104-57E9-CEEA-119C22EF67D6}"/>
              </a:ext>
            </a:extLst>
          </p:cNvPr>
          <p:cNvSpPr>
            <a:spLocks noGrp="1"/>
          </p:cNvSpPr>
          <p:nvPr>
            <p:ph type="title"/>
          </p:nvPr>
        </p:nvSpPr>
        <p:spPr>
          <a:xfrm>
            <a:off x="838199" y="245075"/>
            <a:ext cx="10515600" cy="1325563"/>
          </a:xfrm>
        </p:spPr>
        <p:txBody>
          <a:bodyPr/>
          <a:lstStyle/>
          <a:p>
            <a:r>
              <a:rPr lang="en-GB" b="1" dirty="0">
                <a:solidFill>
                  <a:srgbClr val="1D4280"/>
                </a:solidFill>
              </a:rPr>
              <a:t>This year’s activities…</a:t>
            </a: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CBE543A1-DFD3-E134-7439-F9386FCF03F1}"/>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19" name="Content Placeholder 18">
            <a:extLst>
              <a:ext uri="{FF2B5EF4-FFF2-40B4-BE49-F238E27FC236}">
                <a16:creationId xmlns:a16="http://schemas.microsoft.com/office/drawing/2014/main" id="{7859CE14-DAAB-B7F8-3234-7349AC41481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134588" y="1473279"/>
            <a:ext cx="2219211" cy="2219211"/>
          </a:xfrm>
          <a:prstGeom prst="rect">
            <a:avLst/>
          </a:prstGeom>
        </p:spPr>
      </p:pic>
      <p:pic>
        <p:nvPicPr>
          <p:cNvPr id="21" name="Picture 20">
            <a:extLst>
              <a:ext uri="{FF2B5EF4-FFF2-40B4-BE49-F238E27FC236}">
                <a16:creationId xmlns:a16="http://schemas.microsoft.com/office/drawing/2014/main" id="{8886A3BE-3D45-BFC1-6AB1-DFEE3719D4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907" y="1473279"/>
            <a:ext cx="7772400" cy="2023583"/>
          </a:xfrm>
          <a:prstGeom prst="rect">
            <a:avLst/>
          </a:prstGeom>
        </p:spPr>
      </p:pic>
      <p:pic>
        <p:nvPicPr>
          <p:cNvPr id="23" name="Picture 22">
            <a:extLst>
              <a:ext uri="{FF2B5EF4-FFF2-40B4-BE49-F238E27FC236}">
                <a16:creationId xmlns:a16="http://schemas.microsoft.com/office/drawing/2014/main" id="{86B6F68F-0BB3-C3EA-9448-E5D099BFEB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767" y="4023919"/>
            <a:ext cx="9015945" cy="1560452"/>
          </a:xfrm>
          <a:prstGeom prst="rect">
            <a:avLst/>
          </a:prstGeom>
        </p:spPr>
      </p:pic>
    </p:spTree>
    <p:extLst>
      <p:ext uri="{BB962C8B-B14F-4D97-AF65-F5344CB8AC3E}">
        <p14:creationId xmlns:p14="http://schemas.microsoft.com/office/powerpoint/2010/main" val="3720890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0741-8670-D9AA-3DC6-1C6D03C6D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0177FF-1A0C-8223-B14D-F7A85E1AF0B1}"/>
              </a:ext>
            </a:extLst>
          </p:cNvPr>
          <p:cNvSpPr>
            <a:spLocks noGrp="1"/>
          </p:cNvSpPr>
          <p:nvPr>
            <p:ph type="title"/>
          </p:nvPr>
        </p:nvSpPr>
        <p:spPr/>
        <p:txBody>
          <a:bodyPr/>
          <a:lstStyle/>
          <a:p>
            <a:r>
              <a:rPr lang="en-GB" b="1" dirty="0">
                <a:solidFill>
                  <a:srgbClr val="1D4280"/>
                </a:solidFill>
              </a:rPr>
              <a:t>Next steps…</a:t>
            </a:r>
          </a:p>
        </p:txBody>
      </p:sp>
      <p:pic>
        <p:nvPicPr>
          <p:cNvPr id="7" name="Content Placeholder 6">
            <a:extLst>
              <a:ext uri="{FF2B5EF4-FFF2-40B4-BE49-F238E27FC236}">
                <a16:creationId xmlns:a16="http://schemas.microsoft.com/office/drawing/2014/main" id="{8E249438-EBA2-65EE-6BEE-39F8ABF11D5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0893" y="2551249"/>
            <a:ext cx="5387591" cy="2463220"/>
          </a:xfrm>
          <a:prstGeom prst="rect">
            <a:avLst/>
          </a:prstGeom>
        </p:spPr>
      </p:pic>
      <p:pic>
        <p:nvPicPr>
          <p:cNvPr id="5" name="Image 4" descr="Une image contenant texte, carte de visite, capture d’écran, Police&#10;&#10;Description générée automatiquement">
            <a:extLst>
              <a:ext uri="{FF2B5EF4-FFF2-40B4-BE49-F238E27FC236}">
                <a16:creationId xmlns:a16="http://schemas.microsoft.com/office/drawing/2014/main" id="{861B4A10-E5F6-D362-864A-72D1F88497B3}"/>
              </a:ext>
            </a:extLst>
          </p:cNvPr>
          <p:cNvPicPr>
            <a:picLocks noChangeAspect="1"/>
          </p:cNvPicPr>
          <p:nvPr/>
        </p:nvPicPr>
        <p:blipFill>
          <a:blip r:embed="rId4">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8" name="Picture 7" descr="A blue cover with white text&#10;&#10;AI-generated content may be incorrect.">
            <a:extLst>
              <a:ext uri="{FF2B5EF4-FFF2-40B4-BE49-F238E27FC236}">
                <a16:creationId xmlns:a16="http://schemas.microsoft.com/office/drawing/2014/main" id="{251013D4-BBA8-394F-B778-AF0B46EB7F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2724" y="2164274"/>
            <a:ext cx="2695643" cy="3557853"/>
          </a:xfrm>
          <a:prstGeom prst="rect">
            <a:avLst/>
          </a:prstGeom>
        </p:spPr>
      </p:pic>
      <p:pic>
        <p:nvPicPr>
          <p:cNvPr id="11" name="Picture 10">
            <a:extLst>
              <a:ext uri="{FF2B5EF4-FFF2-40B4-BE49-F238E27FC236}">
                <a16:creationId xmlns:a16="http://schemas.microsoft.com/office/drawing/2014/main" id="{605882FE-FDEF-6CA7-329F-CB3027BC11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53" y="1513040"/>
            <a:ext cx="3213100" cy="1219200"/>
          </a:xfrm>
          <a:prstGeom prst="rect">
            <a:avLst/>
          </a:prstGeom>
        </p:spPr>
      </p:pic>
      <p:pic>
        <p:nvPicPr>
          <p:cNvPr id="13" name="Picture 12">
            <a:extLst>
              <a:ext uri="{FF2B5EF4-FFF2-40B4-BE49-F238E27FC236}">
                <a16:creationId xmlns:a16="http://schemas.microsoft.com/office/drawing/2014/main" id="{4894D6E8-6FD4-0176-ED2D-F50BD465C6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9020" y="2164274"/>
            <a:ext cx="2213168" cy="3351893"/>
          </a:xfrm>
          <a:prstGeom prst="rect">
            <a:avLst/>
          </a:prstGeom>
        </p:spPr>
      </p:pic>
      <p:pic>
        <p:nvPicPr>
          <p:cNvPr id="15" name="Picture 14">
            <a:extLst>
              <a:ext uri="{FF2B5EF4-FFF2-40B4-BE49-F238E27FC236}">
                <a16:creationId xmlns:a16="http://schemas.microsoft.com/office/drawing/2014/main" id="{8D0A5970-011B-0434-002A-5BD22E8482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07517" y="511099"/>
            <a:ext cx="7280850" cy="1219199"/>
          </a:xfrm>
          <a:prstGeom prst="rect">
            <a:avLst/>
          </a:prstGeom>
        </p:spPr>
      </p:pic>
    </p:spTree>
    <p:extLst>
      <p:ext uri="{BB962C8B-B14F-4D97-AF65-F5344CB8AC3E}">
        <p14:creationId xmlns:p14="http://schemas.microsoft.com/office/powerpoint/2010/main" val="2343235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3CAB3-2ACF-D4E2-4C97-28903ADDC1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4A428-EF39-0B0D-C0EF-3F36EE6087B0}"/>
              </a:ext>
            </a:extLst>
          </p:cNvPr>
          <p:cNvSpPr>
            <a:spLocks noGrp="1"/>
          </p:cNvSpPr>
          <p:nvPr>
            <p:ph type="title"/>
          </p:nvPr>
        </p:nvSpPr>
        <p:spPr/>
        <p:txBody>
          <a:bodyPr/>
          <a:lstStyle/>
          <a:p>
            <a:r>
              <a:rPr lang="en-GB" b="1" dirty="0">
                <a:solidFill>
                  <a:srgbClr val="1D4280"/>
                </a:solidFill>
              </a:rPr>
              <a:t>Thanks</a:t>
            </a:r>
          </a:p>
        </p:txBody>
      </p:sp>
      <p:sp>
        <p:nvSpPr>
          <p:cNvPr id="3" name="Content Placeholder 2">
            <a:extLst>
              <a:ext uri="{FF2B5EF4-FFF2-40B4-BE49-F238E27FC236}">
                <a16:creationId xmlns:a16="http://schemas.microsoft.com/office/drawing/2014/main" id="{C082BA24-C0F3-DF13-1507-4A54B91FC1E4}"/>
              </a:ext>
            </a:extLst>
          </p:cNvPr>
          <p:cNvSpPr>
            <a:spLocks noGrp="1"/>
          </p:cNvSpPr>
          <p:nvPr>
            <p:ph idx="1"/>
          </p:nvPr>
        </p:nvSpPr>
        <p:spPr>
          <a:xfrm>
            <a:off x="838200" y="1825625"/>
            <a:ext cx="10515600" cy="4351338"/>
          </a:xfrm>
        </p:spPr>
        <p:txBody>
          <a:bodyPr anchor="ctr">
            <a:normAutofit/>
          </a:bodyPr>
          <a:lstStyle/>
          <a:p>
            <a:pPr marL="0" indent="0">
              <a:buNone/>
            </a:pPr>
            <a:r>
              <a:rPr lang="en-GB" sz="2400" dirty="0">
                <a:solidFill>
                  <a:srgbClr val="000000"/>
                </a:solidFill>
                <a:latin typeface="+mj-lt"/>
                <a:ea typeface="Times New Roman" panose="02020603050405020304" pitchFamily="18" charset="0"/>
                <a:cs typeface="Calibri" panose="020F0502020204030204" pitchFamily="34" charset="0"/>
              </a:rPr>
              <a:t>AVA Trustees</a:t>
            </a:r>
          </a:p>
          <a:p>
            <a:pPr marL="0" indent="0">
              <a:buNone/>
            </a:pPr>
            <a:r>
              <a:rPr lang="en-GB" sz="2400" dirty="0">
                <a:solidFill>
                  <a:srgbClr val="000000"/>
                </a:solidFill>
                <a:latin typeface="+mj-lt"/>
                <a:ea typeface="Times New Roman" panose="02020603050405020304" pitchFamily="18" charset="0"/>
                <a:cs typeface="Calibri" panose="020F0502020204030204" pitchFamily="34" charset="0"/>
              </a:rPr>
              <a:t>Louise Clark</a:t>
            </a:r>
          </a:p>
          <a:p>
            <a:pPr marL="0" indent="0">
              <a:buNone/>
            </a:pPr>
            <a:r>
              <a:rPr lang="en-GB" sz="2400" dirty="0">
                <a:solidFill>
                  <a:srgbClr val="000000"/>
                </a:solidFill>
                <a:latin typeface="+mj-lt"/>
                <a:ea typeface="Times New Roman" panose="02020603050405020304" pitchFamily="18" charset="0"/>
                <a:cs typeface="Calibri" panose="020F0502020204030204" pitchFamily="34" charset="0"/>
              </a:rPr>
              <a:t>Mathieu </a:t>
            </a:r>
            <a:r>
              <a:rPr lang="en-GB" sz="2400" dirty="0" err="1">
                <a:solidFill>
                  <a:srgbClr val="000000"/>
                </a:solidFill>
                <a:latin typeface="+mj-lt"/>
                <a:ea typeface="Times New Roman" panose="02020603050405020304" pitchFamily="18" charset="0"/>
                <a:cs typeface="Calibri" panose="020F0502020204030204" pitchFamily="34" charset="0"/>
              </a:rPr>
              <a:t>Raillard</a:t>
            </a:r>
            <a:endParaRPr lang="en-GB" sz="2400" dirty="0">
              <a:solidFill>
                <a:srgbClr val="000000"/>
              </a:solidFill>
              <a:latin typeface="+mj-lt"/>
              <a:ea typeface="Times New Roman" panose="02020603050405020304" pitchFamily="18" charset="0"/>
              <a:cs typeface="Calibri" panose="020F0502020204030204" pitchFamily="34" charset="0"/>
            </a:endParaRPr>
          </a:p>
          <a:p>
            <a:pPr marL="0" indent="0">
              <a:buNone/>
            </a:pPr>
            <a:r>
              <a:rPr lang="en-GB" sz="2400" dirty="0">
                <a:solidFill>
                  <a:srgbClr val="000000"/>
                </a:solidFill>
                <a:latin typeface="+mj-lt"/>
                <a:ea typeface="Times New Roman" panose="02020603050405020304" pitchFamily="18" charset="0"/>
                <a:cs typeface="Calibri" panose="020F0502020204030204" pitchFamily="34" charset="0"/>
              </a:rPr>
              <a:t>Ioannis Savvas</a:t>
            </a:r>
          </a:p>
          <a:p>
            <a:pPr marL="0" indent="0">
              <a:buNone/>
            </a:pPr>
            <a:r>
              <a:rPr lang="en-GB" sz="2400" dirty="0">
                <a:solidFill>
                  <a:srgbClr val="000000"/>
                </a:solidFill>
                <a:latin typeface="+mj-lt"/>
                <a:ea typeface="Times New Roman" panose="02020603050405020304" pitchFamily="18" charset="0"/>
                <a:cs typeface="Calibri" panose="020F0502020204030204" pitchFamily="34" charset="0"/>
              </a:rPr>
              <a:t>Karine Portier</a:t>
            </a:r>
          </a:p>
          <a:p>
            <a:pPr marL="0" indent="0">
              <a:buNone/>
            </a:pPr>
            <a:r>
              <a:rPr lang="en-GB" sz="2400" dirty="0">
                <a:solidFill>
                  <a:srgbClr val="000000"/>
                </a:solidFill>
                <a:latin typeface="+mj-lt"/>
                <a:ea typeface="Times New Roman" panose="02020603050405020304" pitchFamily="18" charset="0"/>
                <a:cs typeface="Calibri" panose="020F0502020204030204" pitchFamily="34" charset="0"/>
              </a:rPr>
              <a:t>Tim Elliott</a:t>
            </a:r>
          </a:p>
          <a:p>
            <a:pPr marL="0" indent="0">
              <a:buNone/>
            </a:pPr>
            <a:endParaRPr lang="en-GB" sz="2400" dirty="0">
              <a:solidFill>
                <a:srgbClr val="000000"/>
              </a:solidFill>
              <a:latin typeface="+mj-lt"/>
              <a:ea typeface="Times New Roman" panose="02020603050405020304" pitchFamily="18" charset="0"/>
              <a:cs typeface="Calibri" panose="020F0502020204030204" pitchFamily="34" charset="0"/>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F60BAEB2-022C-3B33-6172-83D3FB1BF5FD}"/>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2499792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EEA7-C9ED-1497-05B9-61AC742242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94F5C-EAF5-A8BF-FEB8-07963082A763}"/>
              </a:ext>
            </a:extLst>
          </p:cNvPr>
          <p:cNvSpPr>
            <a:spLocks noGrp="1"/>
          </p:cNvSpPr>
          <p:nvPr>
            <p:ph type="title"/>
          </p:nvPr>
        </p:nvSpPr>
        <p:spPr/>
        <p:txBody>
          <a:bodyPr/>
          <a:lstStyle/>
          <a:p>
            <a:r>
              <a:rPr lang="en-GB" b="1" dirty="0">
                <a:solidFill>
                  <a:srgbClr val="1D4280"/>
                </a:solidFill>
              </a:rPr>
              <a:t>Get Involved!</a:t>
            </a:r>
          </a:p>
        </p:txBody>
      </p:sp>
      <p:sp>
        <p:nvSpPr>
          <p:cNvPr id="3" name="Content Placeholder 2">
            <a:extLst>
              <a:ext uri="{FF2B5EF4-FFF2-40B4-BE49-F238E27FC236}">
                <a16:creationId xmlns:a16="http://schemas.microsoft.com/office/drawing/2014/main" id="{870B730E-307B-8611-06E7-384855EE44D8}"/>
              </a:ext>
            </a:extLst>
          </p:cNvPr>
          <p:cNvSpPr>
            <a:spLocks noGrp="1"/>
          </p:cNvSpPr>
          <p:nvPr>
            <p:ph idx="1"/>
          </p:nvPr>
        </p:nvSpPr>
        <p:spPr>
          <a:xfrm>
            <a:off x="838200" y="1825625"/>
            <a:ext cx="10515600" cy="4351338"/>
          </a:xfrm>
        </p:spPr>
        <p:txBody>
          <a:bodyPr anchor="ctr">
            <a:normAutofit/>
          </a:bodyPr>
          <a:lstStyle/>
          <a:p>
            <a:pPr marL="0" indent="0">
              <a:buNone/>
            </a:pPr>
            <a:r>
              <a:rPr lang="en-GB" sz="2400" dirty="0">
                <a:solidFill>
                  <a:srgbClr val="000000"/>
                </a:solidFill>
                <a:latin typeface="+mj-lt"/>
                <a:ea typeface="Times New Roman" panose="02020603050405020304" pitchFamily="18" charset="0"/>
                <a:cs typeface="Calibri" panose="020F0502020204030204" pitchFamily="34" charset="0"/>
                <a:hlinkClick r:id="rId3"/>
              </a:rPr>
              <a:t>ResAnAnNet@gmail.com</a:t>
            </a:r>
            <a:endParaRPr lang="en-GB" sz="2400" dirty="0">
              <a:solidFill>
                <a:srgbClr val="000000"/>
              </a:solidFill>
              <a:latin typeface="+mj-lt"/>
              <a:ea typeface="Times New Roman" panose="02020603050405020304" pitchFamily="18" charset="0"/>
              <a:cs typeface="Calibri" panose="020F0502020204030204" pitchFamily="34" charset="0"/>
            </a:endParaRPr>
          </a:p>
          <a:p>
            <a:pPr marL="0" indent="0">
              <a:buNone/>
            </a:pPr>
            <a:endParaRPr lang="en-GB" sz="2400" dirty="0">
              <a:solidFill>
                <a:srgbClr val="000000"/>
              </a:solidFill>
              <a:latin typeface="+mj-lt"/>
              <a:ea typeface="Times New Roman" panose="02020603050405020304" pitchFamily="18" charset="0"/>
              <a:cs typeface="Calibri" panose="020F0502020204030204" pitchFamily="34" charset="0"/>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B13A0884-B61C-4A7C-3F63-C3F950AE7CD6}"/>
              </a:ext>
            </a:extLst>
          </p:cNvPr>
          <p:cNvPicPr>
            <a:picLocks noChangeAspect="1"/>
          </p:cNvPicPr>
          <p:nvPr/>
        </p:nvPicPr>
        <p:blipFill>
          <a:blip r:embed="rId4">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6" name="Picture 5" descr="A qr code on a white background&#10;&#10;AI-generated content may be incorrect.">
            <a:extLst>
              <a:ext uri="{FF2B5EF4-FFF2-40B4-BE49-F238E27FC236}">
                <a16:creationId xmlns:a16="http://schemas.microsoft.com/office/drawing/2014/main" id="{F4A27ABB-974C-9C8E-5F65-09E35EF01F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8114" y="1514475"/>
            <a:ext cx="4043362" cy="4043362"/>
          </a:xfrm>
          <a:prstGeom prst="rect">
            <a:avLst/>
          </a:prstGeom>
        </p:spPr>
      </p:pic>
    </p:spTree>
    <p:extLst>
      <p:ext uri="{BB962C8B-B14F-4D97-AF65-F5344CB8AC3E}">
        <p14:creationId xmlns:p14="http://schemas.microsoft.com/office/powerpoint/2010/main" val="4012285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AFDBA-FEC5-2802-80E4-1E8AF4908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ED57CB-B92B-401B-07D7-0BCB3FDE75AB}"/>
              </a:ext>
            </a:extLst>
          </p:cNvPr>
          <p:cNvSpPr>
            <a:spLocks noGrp="1"/>
          </p:cNvSpPr>
          <p:nvPr>
            <p:ph type="title"/>
          </p:nvPr>
        </p:nvSpPr>
        <p:spPr/>
        <p:txBody>
          <a:bodyPr/>
          <a:lstStyle/>
          <a:p>
            <a:r>
              <a:rPr lang="en-GB" b="1" dirty="0">
                <a:solidFill>
                  <a:srgbClr val="1D4280"/>
                </a:solidFill>
                <a:ea typeface="Calibri Light"/>
                <a:cs typeface="Calibri Light"/>
              </a:rPr>
              <a:t> </a:t>
            </a:r>
            <a:r>
              <a:rPr lang="en-GB" sz="3600" b="1" dirty="0">
                <a:solidFill>
                  <a:srgbClr val="1D4280"/>
                </a:solidFill>
                <a:ea typeface="Calibri Light"/>
                <a:cs typeface="Calibri Light"/>
              </a:rPr>
              <a:t>London Vet Show</a:t>
            </a:r>
          </a:p>
        </p:txBody>
      </p:sp>
      <p:sp>
        <p:nvSpPr>
          <p:cNvPr id="3" name="Content Placeholder 2">
            <a:extLst>
              <a:ext uri="{FF2B5EF4-FFF2-40B4-BE49-F238E27FC236}">
                <a16:creationId xmlns:a16="http://schemas.microsoft.com/office/drawing/2014/main" id="{8C873CCA-6D53-06D4-3E00-EE8FD5C12E35}"/>
              </a:ext>
            </a:extLst>
          </p:cNvPr>
          <p:cNvSpPr>
            <a:spLocks noGrp="1"/>
          </p:cNvSpPr>
          <p:nvPr>
            <p:ph idx="1"/>
          </p:nvPr>
        </p:nvSpPr>
        <p:spPr>
          <a:xfrm>
            <a:off x="963303" y="1573118"/>
            <a:ext cx="7394046" cy="4814888"/>
          </a:xfrm>
        </p:spPr>
        <p:txBody>
          <a:bodyPr vert="horz" lIns="91440" tIns="45720" rIns="91440" bIns="45720" rtlCol="0" anchor="t">
            <a:noAutofit/>
          </a:bodyPr>
          <a:lstStyle/>
          <a:p>
            <a:pPr marL="0" indent="0">
              <a:lnSpc>
                <a:spcPct val="100000"/>
              </a:lnSpc>
              <a:spcBef>
                <a:spcPts val="0"/>
              </a:spcBef>
              <a:buNone/>
            </a:pPr>
            <a:r>
              <a:rPr lang="en-GB" sz="2400" dirty="0">
                <a:solidFill>
                  <a:srgbClr val="000000"/>
                </a:solidFill>
                <a:latin typeface="Calibri"/>
                <a:ea typeface="Calibri Light"/>
                <a:cs typeface="Calibri Light"/>
              </a:rPr>
              <a:t>Call out for ideas at AGM:</a:t>
            </a:r>
          </a:p>
          <a:p>
            <a:pPr marL="342900" indent="-342900">
              <a:lnSpc>
                <a:spcPct val="100000"/>
              </a:lnSpc>
              <a:spcBef>
                <a:spcPts val="0"/>
              </a:spcBef>
            </a:pPr>
            <a:endParaRPr lang="en-GB" sz="2400" dirty="0">
              <a:solidFill>
                <a:srgbClr val="000000"/>
              </a:solidFill>
              <a:latin typeface="Calibri"/>
              <a:ea typeface="Calibri Light"/>
              <a:cs typeface="Calibri Light"/>
            </a:endParaRPr>
          </a:p>
          <a:p>
            <a:pPr marL="342900" indent="-342900">
              <a:lnSpc>
                <a:spcPct val="100000"/>
              </a:lnSpc>
              <a:spcBef>
                <a:spcPts val="0"/>
              </a:spcBef>
            </a:pPr>
            <a:r>
              <a:rPr lang="en-GB" sz="2400" dirty="0">
                <a:solidFill>
                  <a:srgbClr val="000000"/>
                </a:solidFill>
                <a:latin typeface="Calibri"/>
                <a:ea typeface="Calibri"/>
                <a:cs typeface="Calibri Light"/>
              </a:rPr>
              <a:t>“Anaesthesia and the Geriatric Patient”</a:t>
            </a:r>
            <a:endParaRPr lang="en-GB" dirty="0">
              <a:solidFill>
                <a:srgbClr val="000000"/>
              </a:solidFill>
              <a:latin typeface="Calibri"/>
              <a:ea typeface="Calibri"/>
              <a:cs typeface="Calibri"/>
            </a:endParaRPr>
          </a:p>
          <a:p>
            <a:pPr marL="342900" indent="-342900">
              <a:lnSpc>
                <a:spcPct val="100000"/>
              </a:lnSpc>
              <a:spcBef>
                <a:spcPts val="0"/>
              </a:spcBef>
            </a:pPr>
            <a:r>
              <a:rPr lang="en-GB" sz="2400" dirty="0">
                <a:solidFill>
                  <a:srgbClr val="000000"/>
                </a:solidFill>
                <a:latin typeface="Calibri"/>
                <a:ea typeface="Calibri Light"/>
                <a:cs typeface="Calibri Light"/>
              </a:rPr>
              <a:t>Thursday morning stream (5 lectures)</a:t>
            </a:r>
            <a:endParaRPr lang="en-GB" dirty="0">
              <a:solidFill>
                <a:srgbClr val="000000"/>
              </a:solidFill>
              <a:latin typeface="Calibri"/>
              <a:ea typeface="Calibri"/>
              <a:cs typeface="Calibri"/>
            </a:endParaRPr>
          </a:p>
          <a:p>
            <a:pPr marL="0" indent="0">
              <a:buNone/>
            </a:pPr>
            <a:endParaRPr lang="en-GB" sz="2400" dirty="0">
              <a:solidFill>
                <a:srgbClr val="000000"/>
              </a:solidFill>
              <a:latin typeface="Calibri Light"/>
              <a:ea typeface="Calibri Light"/>
              <a:cs typeface="Calibri"/>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4FE67961-1955-770F-0EE6-1611EE8212CB}"/>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7" name="Picture 6" descr="A logo for a pet show&#10;&#10;AI-generated content may be incorrect.">
            <a:extLst>
              <a:ext uri="{FF2B5EF4-FFF2-40B4-BE49-F238E27FC236}">
                <a16:creationId xmlns:a16="http://schemas.microsoft.com/office/drawing/2014/main" id="{E4549553-5A4E-9010-A135-3B2BE17EDFF7}"/>
              </a:ext>
            </a:extLst>
          </p:cNvPr>
          <p:cNvPicPr>
            <a:picLocks noChangeAspect="1"/>
          </p:cNvPicPr>
          <p:nvPr/>
        </p:nvPicPr>
        <p:blipFill>
          <a:blip r:embed="rId3"/>
          <a:srcRect l="16564" t="20948" r="17025" b="21197"/>
          <a:stretch>
            <a:fillRect/>
          </a:stretch>
        </p:blipFill>
        <p:spPr>
          <a:xfrm>
            <a:off x="6842858" y="2752637"/>
            <a:ext cx="4583148" cy="2455849"/>
          </a:xfrm>
          <a:prstGeom prst="rect">
            <a:avLst/>
          </a:prstGeom>
        </p:spPr>
      </p:pic>
    </p:spTree>
    <p:extLst>
      <p:ext uri="{BB962C8B-B14F-4D97-AF65-F5344CB8AC3E}">
        <p14:creationId xmlns:p14="http://schemas.microsoft.com/office/powerpoint/2010/main" val="3630012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FE02F-6E84-A0C2-07DE-95FC3892F7A6}"/>
              </a:ext>
            </a:extLst>
          </p:cNvPr>
          <p:cNvSpPr>
            <a:spLocks noGrp="1"/>
          </p:cNvSpPr>
          <p:nvPr>
            <p:ph type="ctrTitle"/>
          </p:nvPr>
        </p:nvSpPr>
        <p:spPr>
          <a:xfrm>
            <a:off x="1524000" y="3966829"/>
            <a:ext cx="9144000" cy="1655762"/>
          </a:xfrm>
        </p:spPr>
        <p:txBody>
          <a:bodyPr>
            <a:normAutofit fontScale="90000"/>
          </a:bodyPr>
          <a:lstStyle/>
          <a:p>
            <a:br>
              <a:rPr lang="en-GB" b="1" dirty="0"/>
            </a:br>
            <a:endParaRPr lang="en-GB" b="1" dirty="0">
              <a:solidFill>
                <a:srgbClr val="1D4280"/>
              </a:solidFill>
            </a:endParaRPr>
          </a:p>
        </p:txBody>
      </p:sp>
      <p:pic>
        <p:nvPicPr>
          <p:cNvPr id="5" name="Image 4" descr="Une image contenant Police, texte, logo, Graphique&#10;&#10;Description générée automatiquement">
            <a:extLst>
              <a:ext uri="{FF2B5EF4-FFF2-40B4-BE49-F238E27FC236}">
                <a16:creationId xmlns:a16="http://schemas.microsoft.com/office/drawing/2014/main" id="{CA3F9F16-135F-B020-4547-34B211EB9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2877" y="355659"/>
            <a:ext cx="5786245" cy="2663856"/>
          </a:xfrm>
          <a:prstGeom prst="rect">
            <a:avLst/>
          </a:prstGeom>
        </p:spPr>
      </p:pic>
      <p:sp>
        <p:nvSpPr>
          <p:cNvPr id="6" name="Content Placeholder 2">
            <a:extLst>
              <a:ext uri="{FF2B5EF4-FFF2-40B4-BE49-F238E27FC236}">
                <a16:creationId xmlns:a16="http://schemas.microsoft.com/office/drawing/2014/main" id="{9717B621-9AC0-5272-98A6-A5C06D00FE99}"/>
              </a:ext>
            </a:extLst>
          </p:cNvPr>
          <p:cNvSpPr txBox="1">
            <a:spLocks/>
          </p:cNvSpPr>
          <p:nvPr/>
        </p:nvSpPr>
        <p:spPr>
          <a:xfrm>
            <a:off x="844549" y="3724108"/>
            <a:ext cx="10706100" cy="21412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prstClr val="black"/>
                </a:solidFill>
                <a:effectLst/>
                <a:uLnTx/>
                <a:uFillTx/>
                <a:latin typeface="Calibri" panose="020F0502020204030204"/>
                <a:ea typeface="Calibri"/>
                <a:cs typeface="Calibri"/>
              </a:rPr>
              <a:t>CEPEF report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New relationship between relationship between AVA and CEPEF CIC</a:t>
            </a:r>
          </a:p>
        </p:txBody>
      </p:sp>
    </p:spTree>
    <p:extLst>
      <p:ext uri="{BB962C8B-B14F-4D97-AF65-F5344CB8AC3E}">
        <p14:creationId xmlns:p14="http://schemas.microsoft.com/office/powerpoint/2010/main" val="2578462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EF00F-E6D4-960B-4F13-2EF029582A4E}"/>
            </a:ext>
          </a:extLst>
        </p:cNvPr>
        <p:cNvGrpSpPr/>
        <p:nvPr/>
      </p:nvGrpSpPr>
      <p:grpSpPr>
        <a:xfrm>
          <a:off x="0" y="0"/>
          <a:ext cx="0" cy="0"/>
          <a:chOff x="0" y="0"/>
          <a:chExt cx="0" cy="0"/>
        </a:xfrm>
      </p:grpSpPr>
      <p:pic>
        <p:nvPicPr>
          <p:cNvPr id="5" name="Image 4" descr="Une image contenant texte, carte de visite, capture d’écran, Police&#10;&#10;Description générée automatiquement">
            <a:extLst>
              <a:ext uri="{FF2B5EF4-FFF2-40B4-BE49-F238E27FC236}">
                <a16:creationId xmlns:a16="http://schemas.microsoft.com/office/drawing/2014/main" id="{D6453295-46E5-409B-5560-3BA386042FD8}"/>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
        <p:nvSpPr>
          <p:cNvPr id="6" name="Title 5">
            <a:extLst>
              <a:ext uri="{FF2B5EF4-FFF2-40B4-BE49-F238E27FC236}">
                <a16:creationId xmlns:a16="http://schemas.microsoft.com/office/drawing/2014/main" id="{384ED5E5-7E11-9DB8-DA6A-AF8A59C6526D}"/>
              </a:ext>
            </a:extLst>
          </p:cNvPr>
          <p:cNvSpPr>
            <a:spLocks noGrp="1"/>
          </p:cNvSpPr>
          <p:nvPr>
            <p:ph type="title"/>
          </p:nvPr>
        </p:nvSpPr>
        <p:spPr/>
        <p:txBody>
          <a:bodyPr/>
          <a:lstStyle/>
          <a:p>
            <a:endParaRPr lang="en-GB" dirty="0"/>
          </a:p>
        </p:txBody>
      </p:sp>
      <p:pic>
        <p:nvPicPr>
          <p:cNvPr id="12" name="Content Placeholder 11">
            <a:extLst>
              <a:ext uri="{FF2B5EF4-FFF2-40B4-BE49-F238E27FC236}">
                <a16:creationId xmlns:a16="http://schemas.microsoft.com/office/drawing/2014/main" id="{3137516B-8149-9B73-847A-9B75F6AE3EE6}"/>
              </a:ext>
            </a:extLst>
          </p:cNvPr>
          <p:cNvPicPr>
            <a:picLocks noGrp="1" noChangeAspect="1"/>
          </p:cNvPicPr>
          <p:nvPr>
            <p:ph idx="1"/>
          </p:nvPr>
        </p:nvPicPr>
        <p:blipFill>
          <a:blip r:embed="rId4"/>
          <a:stretch>
            <a:fillRect/>
          </a:stretch>
        </p:blipFill>
        <p:spPr>
          <a:xfrm>
            <a:off x="1714983" y="2966720"/>
            <a:ext cx="9495941" cy="3866032"/>
          </a:xfrm>
          <a:prstGeom prst="rect">
            <a:avLst/>
          </a:prstGeom>
        </p:spPr>
      </p:pic>
      <p:pic>
        <p:nvPicPr>
          <p:cNvPr id="10" name="Picture 9">
            <a:extLst>
              <a:ext uri="{FF2B5EF4-FFF2-40B4-BE49-F238E27FC236}">
                <a16:creationId xmlns:a16="http://schemas.microsoft.com/office/drawing/2014/main" id="{3341A7C3-2F98-DD9B-2CFE-92B239E91EA7}"/>
              </a:ext>
            </a:extLst>
          </p:cNvPr>
          <p:cNvPicPr>
            <a:picLocks noChangeAspect="1"/>
          </p:cNvPicPr>
          <p:nvPr/>
        </p:nvPicPr>
        <p:blipFill>
          <a:blip r:embed="rId5"/>
          <a:stretch>
            <a:fillRect/>
          </a:stretch>
        </p:blipFill>
        <p:spPr>
          <a:xfrm>
            <a:off x="0" y="0"/>
            <a:ext cx="12192000" cy="3048000"/>
          </a:xfrm>
          <a:prstGeom prst="rect">
            <a:avLst/>
          </a:prstGeom>
        </p:spPr>
      </p:pic>
    </p:spTree>
    <p:extLst>
      <p:ext uri="{BB962C8B-B14F-4D97-AF65-F5344CB8AC3E}">
        <p14:creationId xmlns:p14="http://schemas.microsoft.com/office/powerpoint/2010/main" val="2101575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4A70-3E0D-35E2-1444-505B5AA04FEF}"/>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67052409-E13F-80CE-C1C7-C9298DD9F1E1}"/>
              </a:ext>
            </a:extLst>
          </p:cNvPr>
          <p:cNvSpPr txBox="1">
            <a:spLocks/>
          </p:cNvSpPr>
          <p:nvPr/>
        </p:nvSpPr>
        <p:spPr>
          <a:xfrm>
            <a:off x="838200" y="120437"/>
            <a:ext cx="10842171" cy="13364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4" name="ZoneTexte 3">
            <a:extLst>
              <a:ext uri="{FF2B5EF4-FFF2-40B4-BE49-F238E27FC236}">
                <a16:creationId xmlns:a16="http://schemas.microsoft.com/office/drawing/2014/main" id="{A1204C8A-4210-5D3A-52FE-B3CE86D7372A}"/>
              </a:ext>
            </a:extLst>
          </p:cNvPr>
          <p:cNvSpPr txBox="1"/>
          <p:nvPr/>
        </p:nvSpPr>
        <p:spPr>
          <a:xfrm>
            <a:off x="838200" y="2344056"/>
            <a:ext cx="9851571" cy="353943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What is a CIC?</a:t>
            </a:r>
            <a:endParaRPr kumimoji="0" lang="en-GB" sz="28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CICs are limited companies which operate to provide a benefit to the community they serve.  The purpose of a CIC is primarily one of community benefit rather than private profit.   </a:t>
            </a:r>
            <a:r>
              <a:rPr kumimoji="0" lang="en-GB" sz="2800" b="1"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GOV.UK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CEPEF CIC was set up to be independent from any of the several institutions in which  the CEPEF team members were associated/employed.</a:t>
            </a: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816F9961-B3BC-9451-AF8C-BB54600600EC}"/>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Title 1">
            <a:extLst>
              <a:ext uri="{FF2B5EF4-FFF2-40B4-BE49-F238E27FC236}">
                <a16:creationId xmlns:a16="http://schemas.microsoft.com/office/drawing/2014/main" id="{6B103C5F-FB2A-C14F-9CAD-48FBBD1B2312}"/>
              </a:ext>
            </a:extLst>
          </p:cNvPr>
          <p:cNvSpPr>
            <a:spLocks noGrp="1"/>
          </p:cNvSpPr>
          <p:nvPr>
            <p:ph type="title"/>
          </p:nvPr>
        </p:nvSpPr>
        <p:spPr/>
        <p:txBody>
          <a:bodyPr>
            <a:normAutofit/>
          </a:bodyPr>
          <a:lstStyle/>
          <a:p>
            <a:r>
              <a:rPr lang="en-US" sz="3200" b="1" dirty="0">
                <a:cs typeface="Calibri" panose="020F0502020204030204" pitchFamily="34" charset="0"/>
              </a:rPr>
              <a:t>CEPEF</a:t>
            </a:r>
            <a:r>
              <a:rPr lang="en-US" sz="3200" b="1" dirty="0">
                <a:latin typeface="Calibri" panose="020F0502020204030204" pitchFamily="34" charset="0"/>
                <a:cs typeface="Calibri" panose="020F0502020204030204" pitchFamily="34" charset="0"/>
              </a:rPr>
              <a:t> CIC</a:t>
            </a:r>
          </a:p>
        </p:txBody>
      </p:sp>
      <p:pic>
        <p:nvPicPr>
          <p:cNvPr id="7" name="Picture 6">
            <a:extLst>
              <a:ext uri="{FF2B5EF4-FFF2-40B4-BE49-F238E27FC236}">
                <a16:creationId xmlns:a16="http://schemas.microsoft.com/office/drawing/2014/main" id="{0DF9D2BB-2359-AC78-C88A-B5768ED70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285" y="218636"/>
            <a:ext cx="4953000" cy="2476500"/>
          </a:xfrm>
          <a:prstGeom prst="rect">
            <a:avLst/>
          </a:prstGeom>
        </p:spPr>
      </p:pic>
    </p:spTree>
    <p:extLst>
      <p:ext uri="{BB962C8B-B14F-4D97-AF65-F5344CB8AC3E}">
        <p14:creationId xmlns:p14="http://schemas.microsoft.com/office/powerpoint/2010/main" val="793862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4F982-7806-B7ED-BF77-3903C1B3E6DF}"/>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02E60086-8510-074A-5471-46C93414D358}"/>
              </a:ext>
            </a:extLst>
          </p:cNvPr>
          <p:cNvSpPr txBox="1">
            <a:spLocks/>
          </p:cNvSpPr>
          <p:nvPr/>
        </p:nvSpPr>
        <p:spPr>
          <a:xfrm>
            <a:off x="838200" y="120437"/>
            <a:ext cx="10842171" cy="13364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4" name="ZoneTexte 3">
            <a:extLst>
              <a:ext uri="{FF2B5EF4-FFF2-40B4-BE49-F238E27FC236}">
                <a16:creationId xmlns:a16="http://schemas.microsoft.com/office/drawing/2014/main" id="{8FA8A9F0-8CE8-696A-F1F7-B730427C6642}"/>
              </a:ext>
            </a:extLst>
          </p:cNvPr>
          <p:cNvSpPr txBox="1"/>
          <p:nvPr/>
        </p:nvSpPr>
        <p:spPr>
          <a:xfrm>
            <a:off x="838200" y="1296679"/>
            <a:ext cx="10515600" cy="486287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ptos" panose="02110004020202020204"/>
                <a:ea typeface="+mn-ea"/>
                <a:cs typeface="+mn-cs"/>
              </a:rPr>
              <a:t>Confidential Enquiry into Perioperative Equine Fatalities </a:t>
            </a:r>
            <a:br>
              <a:rPr kumimoji="0" lang="en-GB" sz="24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GB" sz="2400" b="1" i="0" u="none" strike="noStrike" kern="1200" cap="none" spc="0" normalizeH="0" baseline="0" noProof="0" dirty="0">
                <a:ln>
                  <a:noFill/>
                </a:ln>
                <a:solidFill>
                  <a:prstClr val="black"/>
                </a:solidFill>
                <a:effectLst/>
                <a:uLnTx/>
                <a:uFillTx/>
                <a:latin typeface="Aptos" panose="02110004020202020204"/>
                <a:ea typeface="+mn-ea"/>
                <a:cs typeface="+mn-cs"/>
              </a:rPr>
              <a:t>Community Interest Company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Background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CEPEF began in 1999, Mark Johnston’s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CEPEF2, 2002;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healthy horses, 0.9% death within 7 days of GA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CEPEF4 began data collection in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CEPEF4 VAA 2025: 0.6% death within 7 days anaesthesia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CEPEF4 also evaluated standing sedation; lower mortality but not zero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AB5A9A94-A39B-DC98-EB85-A91CD1668B04}"/>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Title 1">
            <a:extLst>
              <a:ext uri="{FF2B5EF4-FFF2-40B4-BE49-F238E27FC236}">
                <a16:creationId xmlns:a16="http://schemas.microsoft.com/office/drawing/2014/main" id="{BBE64D40-EF2A-B501-E9D4-E02FDEAB7C3B}"/>
              </a:ext>
            </a:extLst>
          </p:cNvPr>
          <p:cNvSpPr>
            <a:spLocks noGrp="1"/>
          </p:cNvSpPr>
          <p:nvPr>
            <p:ph type="title"/>
          </p:nvPr>
        </p:nvSpPr>
        <p:spPr>
          <a:xfrm>
            <a:off x="838200" y="729229"/>
            <a:ext cx="10515600" cy="489971"/>
          </a:xfrm>
        </p:spPr>
        <p:txBody>
          <a:bodyPr>
            <a:normAutofit fontScale="90000"/>
          </a:bodyPr>
          <a:lstStyle/>
          <a:p>
            <a:r>
              <a:rPr lang="en-GB" sz="3100" b="1" dirty="0"/>
              <a:t>Report from CEPEF CIC to the AVA; Liverpool, May 2026</a:t>
            </a:r>
            <a:endParaRPr lang="en-GB" dirty="0"/>
          </a:p>
        </p:txBody>
      </p:sp>
    </p:spTree>
    <p:extLst>
      <p:ext uri="{BB962C8B-B14F-4D97-AF65-F5344CB8AC3E}">
        <p14:creationId xmlns:p14="http://schemas.microsoft.com/office/powerpoint/2010/main" val="3097521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C186C-26B1-9E9A-142F-C0B672D5CE56}"/>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EBEA846B-3B18-B1C3-E713-3EEF6ADC728B}"/>
              </a:ext>
            </a:extLst>
          </p:cNvPr>
          <p:cNvSpPr txBox="1">
            <a:spLocks/>
          </p:cNvSpPr>
          <p:nvPr/>
        </p:nvSpPr>
        <p:spPr>
          <a:xfrm>
            <a:off x="838200" y="729229"/>
            <a:ext cx="10842171" cy="54712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4" name="ZoneTexte 3">
            <a:extLst>
              <a:ext uri="{FF2B5EF4-FFF2-40B4-BE49-F238E27FC236}">
                <a16:creationId xmlns:a16="http://schemas.microsoft.com/office/drawing/2014/main" id="{4F1A67E8-D027-2BD9-543A-D43E46C09B68}"/>
              </a:ext>
            </a:extLst>
          </p:cNvPr>
          <p:cNvSpPr txBox="1"/>
          <p:nvPr/>
        </p:nvSpPr>
        <p:spPr>
          <a:xfrm>
            <a:off x="838199" y="1182380"/>
            <a:ext cx="10842171" cy="526297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rPr>
              <a:t>Data analysis: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Standing sedation 12307 horses,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presented at WCVA Paris, in press EVJ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Intraoperative complications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presented at WCVA Paris, under review EVJ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Interobserver agreement of death classification,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presented at WCVA Paris, under review </a:t>
            </a:r>
            <a:r>
              <a:rPr kumimoji="0" lang="en-GB" sz="2800" b="0" i="0" u="none" strike="noStrike" kern="1200" cap="none" spc="0" normalizeH="0" baseline="0" noProof="0" dirty="0" err="1">
                <a:ln>
                  <a:noFill/>
                </a:ln>
                <a:solidFill>
                  <a:prstClr val="black"/>
                </a:solidFill>
                <a:effectLst/>
                <a:uLnTx/>
                <a:uFillTx/>
                <a:latin typeface="Aptos" panose="02110004020202020204"/>
                <a:ea typeface="+mn-ea"/>
                <a:cs typeface="+mn-cs"/>
              </a:rPr>
              <a:t>BMCvr</a:t>
            </a:r>
            <a:endPar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Morbidity data presented at WCVA Paris &amp; BEVA congress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manuscript in preparation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NON COLIC and COLIC data under analysis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manuscripts in preparation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Other analyses to follow</a:t>
            </a: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A4C5BEEC-8733-A85E-E53F-4788870C32B4}"/>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Title 1">
            <a:extLst>
              <a:ext uri="{FF2B5EF4-FFF2-40B4-BE49-F238E27FC236}">
                <a16:creationId xmlns:a16="http://schemas.microsoft.com/office/drawing/2014/main" id="{C0749708-7997-7A7B-EED9-B7B36C1F9A77}"/>
              </a:ext>
            </a:extLst>
          </p:cNvPr>
          <p:cNvSpPr>
            <a:spLocks noGrp="1"/>
          </p:cNvSpPr>
          <p:nvPr>
            <p:ph type="title"/>
          </p:nvPr>
        </p:nvSpPr>
        <p:spPr>
          <a:xfrm>
            <a:off x="838200" y="548694"/>
            <a:ext cx="1771650" cy="727657"/>
          </a:xfrm>
        </p:spPr>
        <p:txBody>
          <a:bodyPr>
            <a:normAutofit/>
          </a:bodyPr>
          <a:lstStyle/>
          <a:p>
            <a:r>
              <a:rPr lang="en-GB" sz="3100" b="1" dirty="0"/>
              <a:t>CEPEF4</a:t>
            </a:r>
            <a:endParaRPr lang="en-GB" dirty="0"/>
          </a:p>
        </p:txBody>
      </p:sp>
    </p:spTree>
    <p:extLst>
      <p:ext uri="{BB962C8B-B14F-4D97-AF65-F5344CB8AC3E}">
        <p14:creationId xmlns:p14="http://schemas.microsoft.com/office/powerpoint/2010/main" val="3347532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3DE73-67D6-69D9-562A-5B43BD94FC2A}"/>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9E51E6E8-AEA5-2F90-D9D8-CB26BFCE1BEB}"/>
              </a:ext>
            </a:extLst>
          </p:cNvPr>
          <p:cNvSpPr txBox="1">
            <a:spLocks/>
          </p:cNvSpPr>
          <p:nvPr/>
        </p:nvSpPr>
        <p:spPr>
          <a:xfrm>
            <a:off x="838201" y="729229"/>
            <a:ext cx="1619250" cy="54712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4" name="ZoneTexte 3">
            <a:extLst>
              <a:ext uri="{FF2B5EF4-FFF2-40B4-BE49-F238E27FC236}">
                <a16:creationId xmlns:a16="http://schemas.microsoft.com/office/drawing/2014/main" id="{BE510356-28FA-E08B-317D-FF881405F7C6}"/>
              </a:ext>
            </a:extLst>
          </p:cNvPr>
          <p:cNvSpPr txBox="1"/>
          <p:nvPr/>
        </p:nvSpPr>
        <p:spPr>
          <a:xfrm>
            <a:off x="1060938" y="1456886"/>
            <a:ext cx="10842171" cy="353943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rPr>
              <a:t>Building on lessons learned from CEPEF4: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Refining questionnaire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aiming to ask prospective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Website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new version almost complete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Test runs of CEPEF5 planned before launch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making the most of the web 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avoiding/learning from mistakes made in CPEF4</a:t>
            </a: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79E5E872-B903-AB12-139D-06B4224F6E37}"/>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Title 1">
            <a:extLst>
              <a:ext uri="{FF2B5EF4-FFF2-40B4-BE49-F238E27FC236}">
                <a16:creationId xmlns:a16="http://schemas.microsoft.com/office/drawing/2014/main" id="{9476BCBD-40E8-2AC8-7854-B07182867CCD}"/>
              </a:ext>
            </a:extLst>
          </p:cNvPr>
          <p:cNvSpPr>
            <a:spLocks noGrp="1"/>
          </p:cNvSpPr>
          <p:nvPr>
            <p:ph type="title"/>
          </p:nvPr>
        </p:nvSpPr>
        <p:spPr>
          <a:xfrm>
            <a:off x="838200" y="548694"/>
            <a:ext cx="1771650" cy="727657"/>
          </a:xfrm>
        </p:spPr>
        <p:txBody>
          <a:bodyPr>
            <a:normAutofit/>
          </a:bodyPr>
          <a:lstStyle/>
          <a:p>
            <a:r>
              <a:rPr lang="en-GB" sz="3100" b="1" dirty="0"/>
              <a:t>CEPEF5</a:t>
            </a:r>
            <a:endParaRPr lang="en-GB" dirty="0"/>
          </a:p>
        </p:txBody>
      </p:sp>
    </p:spTree>
    <p:extLst>
      <p:ext uri="{BB962C8B-B14F-4D97-AF65-F5344CB8AC3E}">
        <p14:creationId xmlns:p14="http://schemas.microsoft.com/office/powerpoint/2010/main" val="397185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22587-1E65-64D9-B35E-ACAE3022C738}"/>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444AECF8-7646-5A4A-3A24-4CDE3A057CD9}"/>
              </a:ext>
            </a:extLst>
          </p:cNvPr>
          <p:cNvSpPr txBox="1">
            <a:spLocks/>
          </p:cNvSpPr>
          <p:nvPr/>
        </p:nvSpPr>
        <p:spPr>
          <a:xfrm>
            <a:off x="838200" y="729229"/>
            <a:ext cx="10842171" cy="54712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4" name="ZoneTexte 3">
            <a:extLst>
              <a:ext uri="{FF2B5EF4-FFF2-40B4-BE49-F238E27FC236}">
                <a16:creationId xmlns:a16="http://schemas.microsoft.com/office/drawing/2014/main" id="{29B16C44-3BE7-20BE-6E3C-0F7DF147C87F}"/>
              </a:ext>
            </a:extLst>
          </p:cNvPr>
          <p:cNvSpPr txBox="1"/>
          <p:nvPr/>
        </p:nvSpPr>
        <p:spPr>
          <a:xfrm>
            <a:off x="1060938" y="1914086"/>
            <a:ext cx="10842171" cy="224676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rPr>
              <a:t>Dissemination of results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Numerous presentations worldwide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AVA support always acknowledged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Kate Borer-Weir Memorial Fund for the initiation of the 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Calibri"/>
                <a:ea typeface="Calibri"/>
                <a:cs typeface="Calibri"/>
              </a:rPr>
              <a:t>	AVA Foundation for support of the IT improvements</a:t>
            </a: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3E5BC091-066E-7856-C711-C802EAE98DDD}"/>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Title 1">
            <a:extLst>
              <a:ext uri="{FF2B5EF4-FFF2-40B4-BE49-F238E27FC236}">
                <a16:creationId xmlns:a16="http://schemas.microsoft.com/office/drawing/2014/main" id="{B99A0E1B-A46C-56CC-1A24-C211E369FF61}"/>
              </a:ext>
            </a:extLst>
          </p:cNvPr>
          <p:cNvSpPr>
            <a:spLocks noGrp="1"/>
          </p:cNvSpPr>
          <p:nvPr>
            <p:ph type="title"/>
          </p:nvPr>
        </p:nvSpPr>
        <p:spPr>
          <a:xfrm>
            <a:off x="838200" y="548694"/>
            <a:ext cx="2990850" cy="727657"/>
          </a:xfrm>
        </p:spPr>
        <p:txBody>
          <a:bodyPr>
            <a:normAutofit/>
          </a:bodyPr>
          <a:lstStyle/>
          <a:p>
            <a:r>
              <a:rPr lang="en-GB" sz="3100" b="1" dirty="0"/>
              <a:t>CEPEF CIC</a:t>
            </a:r>
            <a:endParaRPr lang="en-GB" dirty="0"/>
          </a:p>
        </p:txBody>
      </p:sp>
    </p:spTree>
    <p:extLst>
      <p:ext uri="{BB962C8B-B14F-4D97-AF65-F5344CB8AC3E}">
        <p14:creationId xmlns:p14="http://schemas.microsoft.com/office/powerpoint/2010/main" val="3217627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3EE1-13E5-F8D6-5D3F-7F77AE79DB5C}"/>
              </a:ext>
            </a:extLst>
          </p:cNvPr>
          <p:cNvSpPr>
            <a:spLocks noGrp="1"/>
          </p:cNvSpPr>
          <p:nvPr>
            <p:ph type="title"/>
          </p:nvPr>
        </p:nvSpPr>
        <p:spPr>
          <a:xfrm>
            <a:off x="838200" y="365125"/>
            <a:ext cx="10515600" cy="682625"/>
          </a:xfrm>
        </p:spPr>
        <p:txBody>
          <a:bodyPr>
            <a:normAutofit/>
          </a:bodyPr>
          <a:lstStyle/>
          <a:p>
            <a:r>
              <a:rPr lang="en-US" sz="3200" b="1" dirty="0"/>
              <a:t>Publications</a:t>
            </a:r>
          </a:p>
        </p:txBody>
      </p:sp>
      <p:sp>
        <p:nvSpPr>
          <p:cNvPr id="3" name="Content Placeholder 2">
            <a:extLst>
              <a:ext uri="{FF2B5EF4-FFF2-40B4-BE49-F238E27FC236}">
                <a16:creationId xmlns:a16="http://schemas.microsoft.com/office/drawing/2014/main" id="{E2349968-E6CF-D8BE-D8FD-755F0B247A4B}"/>
              </a:ext>
            </a:extLst>
          </p:cNvPr>
          <p:cNvSpPr>
            <a:spLocks noGrp="1"/>
          </p:cNvSpPr>
          <p:nvPr>
            <p:ph idx="1"/>
          </p:nvPr>
        </p:nvSpPr>
        <p:spPr>
          <a:xfrm>
            <a:off x="838200" y="1216025"/>
            <a:ext cx="10515600" cy="5295900"/>
          </a:xfrm>
        </p:spPr>
        <p:txBody>
          <a:bodyPr>
            <a:normAutofit fontScale="92500" lnSpcReduction="10000"/>
          </a:bodyPr>
          <a:lstStyle/>
          <a:p>
            <a:pPr lvl="0"/>
            <a:r>
              <a:rPr lang="en-GB" sz="1600" dirty="0" err="1"/>
              <a:t>Gozalo</a:t>
            </a:r>
            <a:r>
              <a:rPr lang="en-GB" sz="1600" dirty="0"/>
              <a:t>-Marcilla M, Redondo JI, Johnston M, Taylor P, </a:t>
            </a:r>
            <a:r>
              <a:rPr lang="en-GB" sz="1600" dirty="0" err="1"/>
              <a:t>Bettschart</a:t>
            </a:r>
            <a:r>
              <a:rPr lang="en-GB" sz="1600" dirty="0"/>
              <a:t>-Wolfensberger R. CEPEF4: update and plan. Vet </a:t>
            </a:r>
            <a:r>
              <a:rPr lang="en-GB" sz="1600" dirty="0" err="1"/>
              <a:t>Anaesth</a:t>
            </a:r>
            <a:r>
              <a:rPr lang="en-GB" sz="1600" dirty="0"/>
              <a:t> </a:t>
            </a:r>
            <a:r>
              <a:rPr lang="en-GB" sz="1600" dirty="0" err="1"/>
              <a:t>Analg</a:t>
            </a:r>
            <a:r>
              <a:rPr lang="en-GB" sz="1600" dirty="0"/>
              <a:t>. </a:t>
            </a:r>
            <a:r>
              <a:rPr lang="en-GB" sz="1600" b="1" dirty="0"/>
              <a:t>2020</a:t>
            </a:r>
            <a:r>
              <a:rPr lang="en-GB" sz="1600" dirty="0"/>
              <a:t> Sep;47(5):724-725. </a:t>
            </a:r>
            <a:r>
              <a:rPr lang="en-GB" sz="1600" dirty="0" err="1"/>
              <a:t>doi</a:t>
            </a:r>
            <a:r>
              <a:rPr lang="en-GB" sz="1600" dirty="0"/>
              <a:t>: 10.1016/j.vaa.2020.08.004. </a:t>
            </a:r>
          </a:p>
          <a:p>
            <a:pPr lvl="0"/>
            <a:r>
              <a:rPr lang="en-GB" sz="1600" dirty="0" err="1"/>
              <a:t>Gozalo</a:t>
            </a:r>
            <a:r>
              <a:rPr lang="en-GB" sz="1600" dirty="0"/>
              <a:t>-Marcilla M, Redondo JI, Johnston M, Taylor P, </a:t>
            </a:r>
            <a:r>
              <a:rPr lang="en-GB" sz="1600" dirty="0" err="1"/>
              <a:t>Bettschart</a:t>
            </a:r>
            <a:r>
              <a:rPr lang="en-GB" sz="1600" dirty="0"/>
              <a:t>-Wolfensberger R. A new equine anaesthetic mortality study two decades after CEPEF2: CEPEF4 is going live! Equine Vet J. </a:t>
            </a:r>
            <a:r>
              <a:rPr lang="en-GB" sz="1600" b="1" dirty="0"/>
              <a:t>2020</a:t>
            </a:r>
            <a:r>
              <a:rPr lang="en-GB" sz="1600" dirty="0"/>
              <a:t> Nov;52(6):891-892. </a:t>
            </a:r>
            <a:r>
              <a:rPr lang="en-GB" sz="1600" dirty="0" err="1"/>
              <a:t>doi</a:t>
            </a:r>
            <a:r>
              <a:rPr lang="en-GB" sz="1600" dirty="0"/>
              <a:t>: 10.1111/evj.13327. </a:t>
            </a:r>
          </a:p>
          <a:p>
            <a:pPr lvl="0"/>
            <a:r>
              <a:rPr lang="en-GB" sz="1600" dirty="0" err="1"/>
              <a:t>Gozalo</a:t>
            </a:r>
            <a:r>
              <a:rPr lang="en-GB" sz="1600" dirty="0"/>
              <a:t>-Marcilla M, </a:t>
            </a:r>
            <a:r>
              <a:rPr lang="en-GB" sz="1600" dirty="0" err="1"/>
              <a:t>Bettschart</a:t>
            </a:r>
            <a:r>
              <a:rPr lang="en-GB" sz="1600" dirty="0"/>
              <a:t>-Wolfensberger R, Johnston M, Taylor PM, Redondo JI. Data Collection for the Fourth Multicentre Confidential Enquiry into Perioperative Equine Fatalities (CEPEF4) Study: New Technology and Preliminary Results. Animals (Basel). </a:t>
            </a:r>
            <a:r>
              <a:rPr lang="en-GB" sz="1600" b="1" dirty="0"/>
              <a:t>2021</a:t>
            </a:r>
            <a:r>
              <a:rPr lang="en-GB" sz="1600" dirty="0"/>
              <a:t> Aug 30;11(9):2549. </a:t>
            </a:r>
            <a:r>
              <a:rPr lang="en-GB" sz="1600" dirty="0" err="1"/>
              <a:t>doi</a:t>
            </a:r>
            <a:r>
              <a:rPr lang="en-GB" sz="1600" dirty="0"/>
              <a:t>: 10.3390/ani11092549.</a:t>
            </a:r>
          </a:p>
          <a:p>
            <a:pPr lvl="0"/>
            <a:r>
              <a:rPr lang="en-GB" sz="1600" dirty="0" err="1"/>
              <a:t>Loomes</a:t>
            </a:r>
            <a:r>
              <a:rPr lang="en-GB" sz="1600" dirty="0"/>
              <a:t> K, de </a:t>
            </a:r>
            <a:r>
              <a:rPr lang="en-GB" sz="1600" dirty="0" err="1"/>
              <a:t>Grauw</a:t>
            </a:r>
            <a:r>
              <a:rPr lang="en-GB" sz="1600" dirty="0"/>
              <a:t> J, </a:t>
            </a:r>
            <a:r>
              <a:rPr lang="en-GB" sz="1600" dirty="0" err="1"/>
              <a:t>Gozalo</a:t>
            </a:r>
            <a:r>
              <a:rPr lang="en-GB" sz="1600" dirty="0"/>
              <a:t>-Marcilla M, Redondo JI, </a:t>
            </a:r>
            <a:r>
              <a:rPr lang="en-GB" sz="1600" dirty="0" err="1"/>
              <a:t>Bettschart</a:t>
            </a:r>
            <a:r>
              <a:rPr lang="en-GB" sz="1600" dirty="0"/>
              <a:t>-Wolfensberger R. A systematic review of the prevalence of post-operative complications after general anaesthesia in adult horses (2000-2023). Equine Vet J. </a:t>
            </a:r>
            <a:r>
              <a:rPr lang="en-GB" sz="1600" b="1" dirty="0"/>
              <a:t>2025</a:t>
            </a:r>
            <a:r>
              <a:rPr lang="en-GB" sz="1600" dirty="0"/>
              <a:t> Jul;57(4):827-861. </a:t>
            </a:r>
            <a:r>
              <a:rPr lang="en-GB" sz="1600" dirty="0" err="1"/>
              <a:t>doi</a:t>
            </a:r>
            <a:r>
              <a:rPr lang="en-GB" sz="1600" dirty="0"/>
              <a:t>: 10.1111/evj.14416.</a:t>
            </a:r>
          </a:p>
          <a:p>
            <a:pPr lvl="0"/>
            <a:r>
              <a:rPr lang="en-GB" sz="1600" dirty="0"/>
              <a:t>Domenech L, Redondo JI, Taylor PM, </a:t>
            </a:r>
            <a:r>
              <a:rPr lang="en-GB" sz="1600" dirty="0" err="1"/>
              <a:t>Bettschart</a:t>
            </a:r>
            <a:r>
              <a:rPr lang="en-GB" sz="1600" dirty="0"/>
              <a:t>-Wolfensberger R, Johnston GM, </a:t>
            </a:r>
            <a:r>
              <a:rPr lang="en-GB" sz="1600" dirty="0" err="1"/>
              <a:t>Doménech</a:t>
            </a:r>
            <a:r>
              <a:rPr lang="en-GB" sz="1600" dirty="0"/>
              <a:t> J, </a:t>
            </a:r>
            <a:r>
              <a:rPr lang="en-GB" sz="1600" dirty="0" err="1"/>
              <a:t>Gozalo</a:t>
            </a:r>
            <a:r>
              <a:rPr lang="en-GB" sz="1600" dirty="0"/>
              <a:t>-Marcilla M. Error management in large data sets: A critical component of data collection in veterinary medicine. Vet </a:t>
            </a:r>
            <a:r>
              <a:rPr lang="en-GB" sz="1600" dirty="0" err="1"/>
              <a:t>Anaesth</a:t>
            </a:r>
            <a:r>
              <a:rPr lang="en-GB" sz="1600" dirty="0"/>
              <a:t> </a:t>
            </a:r>
            <a:r>
              <a:rPr lang="en-GB" sz="1600" dirty="0" err="1"/>
              <a:t>Analg</a:t>
            </a:r>
            <a:r>
              <a:rPr lang="en-GB" sz="1600" dirty="0"/>
              <a:t>. </a:t>
            </a:r>
            <a:r>
              <a:rPr lang="en-GB" sz="1600" b="1" dirty="0"/>
              <a:t>2025 </a:t>
            </a:r>
            <a:r>
              <a:rPr lang="en-GB" sz="1600" dirty="0"/>
              <a:t>Sep-Oct;52(5):516-524. </a:t>
            </a:r>
            <a:r>
              <a:rPr lang="en-GB" sz="1600" dirty="0" err="1"/>
              <a:t>doi</a:t>
            </a:r>
            <a:r>
              <a:rPr lang="en-GB" sz="1600" dirty="0"/>
              <a:t>: 10.1016/j.vaa.2024.11.005. </a:t>
            </a:r>
          </a:p>
          <a:p>
            <a:pPr lvl="0"/>
            <a:r>
              <a:rPr lang="en-GB" sz="1600" dirty="0" err="1"/>
              <a:t>Gozalo</a:t>
            </a:r>
            <a:r>
              <a:rPr lang="en-GB" sz="1600" dirty="0"/>
              <a:t>-Marcilla M, Redondo JI, </a:t>
            </a:r>
            <a:r>
              <a:rPr lang="en-GB" sz="1600" dirty="0" err="1"/>
              <a:t>Bettschart</a:t>
            </a:r>
            <a:r>
              <a:rPr lang="en-GB" sz="1600" dirty="0"/>
              <a:t>-Wolfensberger R, Domenech L, </a:t>
            </a:r>
            <a:r>
              <a:rPr lang="en-GB" sz="1600" dirty="0" err="1"/>
              <a:t>Doménech</a:t>
            </a:r>
            <a:r>
              <a:rPr lang="en-GB" sz="1600" dirty="0"/>
              <a:t> J, Johnston GM, Taylor PM. The Confidential Enquiry into Perioperative Equine Fatalities: phase 4 (CEPEF4) - a worldwide observational, prospective, multicentre cohort study in 2025. Vet </a:t>
            </a:r>
            <a:r>
              <a:rPr lang="en-GB" sz="1600" dirty="0" err="1"/>
              <a:t>Anaesth</a:t>
            </a:r>
            <a:r>
              <a:rPr lang="en-GB" sz="1600" dirty="0"/>
              <a:t> </a:t>
            </a:r>
            <a:r>
              <a:rPr lang="en-GB" sz="1600" dirty="0" err="1"/>
              <a:t>Analg</a:t>
            </a:r>
            <a:r>
              <a:rPr lang="en-GB" sz="1600" dirty="0"/>
              <a:t>. </a:t>
            </a:r>
            <a:r>
              <a:rPr lang="en-GB" sz="1600" b="1" dirty="0"/>
              <a:t>2025 </a:t>
            </a:r>
            <a:r>
              <a:rPr lang="en-GB" sz="1600" dirty="0"/>
              <a:t>Sep-Oct;52(5):525-538. </a:t>
            </a:r>
          </a:p>
          <a:p>
            <a:pPr lvl="0"/>
            <a:r>
              <a:rPr lang="en-GB" sz="1600" dirty="0"/>
              <a:t>Taylor PM, </a:t>
            </a:r>
            <a:r>
              <a:rPr lang="en-GB" sz="1600" dirty="0" err="1"/>
              <a:t>Gozalo</a:t>
            </a:r>
            <a:r>
              <a:rPr lang="en-GB" sz="1600" dirty="0"/>
              <a:t>-Marcilla M, </a:t>
            </a:r>
            <a:r>
              <a:rPr lang="en-GB" sz="1600" dirty="0" err="1"/>
              <a:t>Bettschart</a:t>
            </a:r>
            <a:r>
              <a:rPr lang="en-GB" sz="1600" dirty="0"/>
              <a:t>-Wolfensberger R, Redondo JI, Johnston GM. Sixty years of equine anaesthesia - are we getting better at it? Vet </a:t>
            </a:r>
            <a:r>
              <a:rPr lang="en-GB" sz="1600" dirty="0" err="1"/>
              <a:t>Anaesth</a:t>
            </a:r>
            <a:r>
              <a:rPr lang="en-GB" sz="1600" dirty="0"/>
              <a:t> </a:t>
            </a:r>
            <a:r>
              <a:rPr lang="en-GB" sz="1600" dirty="0" err="1"/>
              <a:t>Analg</a:t>
            </a:r>
            <a:r>
              <a:rPr lang="en-GB" sz="1600" dirty="0"/>
              <a:t>. </a:t>
            </a:r>
            <a:r>
              <a:rPr lang="en-GB" sz="1600" b="1" dirty="0"/>
              <a:t>2025</a:t>
            </a:r>
            <a:r>
              <a:rPr lang="en-GB" sz="1600" dirty="0"/>
              <a:t> Nov-Dec;52(6):720-729. </a:t>
            </a:r>
            <a:r>
              <a:rPr lang="en-GB" sz="1600" dirty="0" err="1"/>
              <a:t>doi</a:t>
            </a:r>
            <a:r>
              <a:rPr lang="en-GB" sz="1600" dirty="0"/>
              <a:t>: 10.1016/j.vaa.2025.04.012.</a:t>
            </a:r>
          </a:p>
          <a:p>
            <a:pPr lvl="0"/>
            <a:r>
              <a:rPr lang="en-GB" sz="1600" dirty="0"/>
              <a:t>Boocock H, </a:t>
            </a:r>
            <a:r>
              <a:rPr lang="en-GB" sz="1600" dirty="0" err="1"/>
              <a:t>Flyps</a:t>
            </a:r>
            <a:r>
              <a:rPr lang="en-GB" sz="1600" dirty="0"/>
              <a:t> J, Escobar A, Redondo JI, Taylor PM, </a:t>
            </a:r>
            <a:r>
              <a:rPr lang="en-GB" sz="1600" dirty="0" err="1"/>
              <a:t>Gozalo</a:t>
            </a:r>
            <a:r>
              <a:rPr lang="en-GB" sz="1600" dirty="0"/>
              <a:t>-Marcilla M, Johnston GM, </a:t>
            </a:r>
            <a:r>
              <a:rPr lang="en-GB" sz="1600" dirty="0" err="1"/>
              <a:t>Bettschart</a:t>
            </a:r>
            <a:r>
              <a:rPr lang="en-GB" sz="1600" dirty="0"/>
              <a:t>-Wolfensberger R, Sullivan R. Donkey and Hybrid Anaesthetic Mortality in an Observational, Prospective, Multicentre Cohort Study. Animals (Basel). </a:t>
            </a:r>
            <a:r>
              <a:rPr lang="en-GB" sz="1600" b="1" dirty="0"/>
              <a:t>2025</a:t>
            </a:r>
            <a:r>
              <a:rPr lang="en-GB" sz="1600" dirty="0"/>
              <a:t> Jun 25;15(13):1880. </a:t>
            </a:r>
            <a:r>
              <a:rPr lang="en-GB" sz="1600" dirty="0" err="1"/>
              <a:t>doi</a:t>
            </a:r>
            <a:r>
              <a:rPr lang="en-GB" sz="1600" dirty="0"/>
              <a:t>: 10.3390/ani15131880.</a:t>
            </a:r>
          </a:p>
          <a:p>
            <a:endParaRPr lang="en-US" sz="1600" dirty="0"/>
          </a:p>
        </p:txBody>
      </p:sp>
    </p:spTree>
    <p:extLst>
      <p:ext uri="{BB962C8B-B14F-4D97-AF65-F5344CB8AC3E}">
        <p14:creationId xmlns:p14="http://schemas.microsoft.com/office/powerpoint/2010/main" val="3758030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E0F01-B925-C37C-F80C-1E082C7CD706}"/>
            </a:ext>
          </a:extLst>
        </p:cNvPr>
        <p:cNvGrpSpPr/>
        <p:nvPr/>
      </p:nvGrpSpPr>
      <p:grpSpPr>
        <a:xfrm>
          <a:off x="0" y="0"/>
          <a:ext cx="0" cy="0"/>
          <a:chOff x="0" y="0"/>
          <a:chExt cx="0" cy="0"/>
        </a:xfrm>
      </p:grpSpPr>
      <p:sp>
        <p:nvSpPr>
          <p:cNvPr id="5" name="Title 33">
            <a:extLst>
              <a:ext uri="{FF2B5EF4-FFF2-40B4-BE49-F238E27FC236}">
                <a16:creationId xmlns:a16="http://schemas.microsoft.com/office/drawing/2014/main" id="{EACF032A-38AC-E9D0-BE98-31390886DE53}"/>
              </a:ext>
            </a:extLst>
          </p:cNvPr>
          <p:cNvSpPr txBox="1">
            <a:spLocks/>
          </p:cNvSpPr>
          <p:nvPr/>
        </p:nvSpPr>
        <p:spPr>
          <a:xfrm>
            <a:off x="838200" y="120437"/>
            <a:ext cx="10842171" cy="13364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sp>
        <p:nvSpPr>
          <p:cNvPr id="4" name="ZoneTexte 3">
            <a:extLst>
              <a:ext uri="{FF2B5EF4-FFF2-40B4-BE49-F238E27FC236}">
                <a16:creationId xmlns:a16="http://schemas.microsoft.com/office/drawing/2014/main" id="{B4760F93-A1F4-48F9-5202-3C97A3157A2F}"/>
              </a:ext>
            </a:extLst>
          </p:cNvPr>
          <p:cNvSpPr txBox="1"/>
          <p:nvPr/>
        </p:nvSpPr>
        <p:spPr>
          <a:xfrm>
            <a:off x="865415" y="3192785"/>
            <a:ext cx="9851571" cy="224676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ptos" panose="02110004020202020204"/>
                <a:ea typeface="+mn-ea"/>
                <a:cs typeface="+mn-cs"/>
              </a:rPr>
              <a:t>Thank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Wonderful support from the AVA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All the centres who assiduously collected the data</a:t>
            </a:r>
            <a:endPar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Image 5" descr="Une image contenant texte, carte de visite, capture d’écran, Police&#10;&#10;Description générée automatiquement">
            <a:extLst>
              <a:ext uri="{FF2B5EF4-FFF2-40B4-BE49-F238E27FC236}">
                <a16:creationId xmlns:a16="http://schemas.microsoft.com/office/drawing/2014/main" id="{10F7924C-D434-E2AE-3DBA-1B6EF38D33F5}"/>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6515518" y="5656229"/>
            <a:ext cx="5387591" cy="882609"/>
          </a:xfrm>
          <a:prstGeom prst="rect">
            <a:avLst/>
          </a:prstGeom>
        </p:spPr>
      </p:pic>
      <p:sp>
        <p:nvSpPr>
          <p:cNvPr id="2" name="Title 1">
            <a:extLst>
              <a:ext uri="{FF2B5EF4-FFF2-40B4-BE49-F238E27FC236}">
                <a16:creationId xmlns:a16="http://schemas.microsoft.com/office/drawing/2014/main" id="{D431C1D4-9E64-305B-D15A-3A7B9B06C15C}"/>
              </a:ext>
            </a:extLst>
          </p:cNvPr>
          <p:cNvSpPr>
            <a:spLocks noGrp="1"/>
          </p:cNvSpPr>
          <p:nvPr>
            <p:ph type="title"/>
          </p:nvPr>
        </p:nvSpPr>
        <p:spPr>
          <a:xfrm>
            <a:off x="838200" y="729229"/>
            <a:ext cx="6153150" cy="1384995"/>
          </a:xfrm>
        </p:spPr>
        <p:txBody>
          <a:bodyPr>
            <a:normAutofit/>
          </a:bodyPr>
          <a:lstStyle/>
          <a:p>
            <a:r>
              <a:rPr lang="en-GB" sz="3100" b="1" dirty="0"/>
              <a:t>Report from CEPEF CIC to the AVA</a:t>
            </a:r>
            <a:br>
              <a:rPr lang="en-GB" sz="3100" b="1" dirty="0"/>
            </a:br>
            <a:r>
              <a:rPr lang="en-GB" sz="3100" b="1" dirty="0"/>
              <a:t>Liverpool, May 2026</a:t>
            </a:r>
            <a:endParaRPr lang="en-GB" dirty="0"/>
          </a:p>
        </p:txBody>
      </p:sp>
      <p:pic>
        <p:nvPicPr>
          <p:cNvPr id="3" name="Picture 2">
            <a:extLst>
              <a:ext uri="{FF2B5EF4-FFF2-40B4-BE49-F238E27FC236}">
                <a16:creationId xmlns:a16="http://schemas.microsoft.com/office/drawing/2014/main" id="{8AECC7EE-52DB-771C-DF58-09BDFD3D2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518" y="1737860"/>
            <a:ext cx="4953000" cy="2476500"/>
          </a:xfrm>
          <a:prstGeom prst="rect">
            <a:avLst/>
          </a:prstGeom>
        </p:spPr>
      </p:pic>
    </p:spTree>
    <p:extLst>
      <p:ext uri="{BB962C8B-B14F-4D97-AF65-F5344CB8AC3E}">
        <p14:creationId xmlns:p14="http://schemas.microsoft.com/office/powerpoint/2010/main" val="3067776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8E8C9B-7812-B8C0-D1B7-E75329323021}"/>
              </a:ext>
            </a:extLst>
          </p:cNvPr>
          <p:cNvPicPr>
            <a:picLocks noChangeAspect="1"/>
          </p:cNvPicPr>
          <p:nvPr/>
        </p:nvPicPr>
        <p:blipFill>
          <a:blip r:embed="rId3">
            <a:extLst>
              <a:ext uri="{28A0092B-C50C-407E-A947-70E740481C1C}">
                <a14:useLocalDpi xmlns:a14="http://schemas.microsoft.com/office/drawing/2010/main" val="0"/>
              </a:ext>
            </a:extLst>
          </a:blip>
          <a:srcRect t="11165" r="-1" b="16469"/>
          <a:stretch>
            <a:fillRect/>
          </a:stretch>
        </p:blipFill>
        <p:spPr>
          <a:xfrm>
            <a:off x="152383" y="2596625"/>
            <a:ext cx="4475157" cy="3238468"/>
          </a:xfrm>
          <a:prstGeom prst="rect">
            <a:avLst/>
          </a:prstGeom>
        </p:spPr>
      </p:pic>
      <p:pic>
        <p:nvPicPr>
          <p:cNvPr id="6" name="Content Placeholder 5">
            <a:extLst>
              <a:ext uri="{FF2B5EF4-FFF2-40B4-BE49-F238E27FC236}">
                <a16:creationId xmlns:a16="http://schemas.microsoft.com/office/drawing/2014/main" id="{B7DF5CC6-54A6-4C60-D2E0-43207B5D75AE}"/>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10969" r="2" b="2"/>
          <a:stretch>
            <a:fillRect/>
          </a:stretch>
        </p:blipFill>
        <p:spPr>
          <a:xfrm>
            <a:off x="4779924" y="1875742"/>
            <a:ext cx="3942673" cy="4680234"/>
          </a:xfrm>
          <a:prstGeom prst="rect">
            <a:avLst/>
          </a:prstGeom>
        </p:spPr>
      </p:pic>
      <p:sp>
        <p:nvSpPr>
          <p:cNvPr id="4" name="Title 33">
            <a:extLst>
              <a:ext uri="{FF2B5EF4-FFF2-40B4-BE49-F238E27FC236}">
                <a16:creationId xmlns:a16="http://schemas.microsoft.com/office/drawing/2014/main" id="{CEDD6737-C00F-44BB-05E6-D0A1E0545620}"/>
              </a:ext>
            </a:extLst>
          </p:cNvPr>
          <p:cNvSpPr txBox="1">
            <a:spLocks/>
          </p:cNvSpPr>
          <p:nvPr/>
        </p:nvSpPr>
        <p:spPr>
          <a:xfrm>
            <a:off x="589557" y="229547"/>
            <a:ext cx="7004647" cy="917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600" b="1" kern="1200" dirty="0">
                <a:solidFill>
                  <a:srgbClr val="002060"/>
                </a:solidFill>
                <a:latin typeface="+mj-lt"/>
                <a:ea typeface="+mj-ea"/>
                <a:cs typeface="+mj-cs"/>
              </a:rPr>
              <a:t>ESAVA Kahun 1</a:t>
            </a:r>
            <a:r>
              <a:rPr lang="en-US" sz="3600" b="1" kern="1200" baseline="30000" dirty="0">
                <a:solidFill>
                  <a:srgbClr val="002060"/>
                </a:solidFill>
                <a:latin typeface="+mj-lt"/>
                <a:ea typeface="+mj-ea"/>
                <a:cs typeface="+mj-cs"/>
              </a:rPr>
              <a:t>st</a:t>
            </a:r>
            <a:r>
              <a:rPr lang="en-US" sz="3600" b="1" kern="1200" dirty="0">
                <a:solidFill>
                  <a:srgbClr val="002060"/>
                </a:solidFill>
                <a:latin typeface="+mj-lt"/>
                <a:ea typeface="+mj-ea"/>
                <a:cs typeface="+mj-cs"/>
              </a:rPr>
              <a:t> Congress in Cairo</a:t>
            </a:r>
            <a:endParaRPr lang="en-US" sz="3600" kern="1200" dirty="0">
              <a:solidFill>
                <a:srgbClr val="002060"/>
              </a:solidFill>
              <a:latin typeface="+mj-lt"/>
              <a:ea typeface="+mj-ea"/>
              <a:cs typeface="+mj-cs"/>
            </a:endParaRPr>
          </a:p>
        </p:txBody>
      </p:sp>
      <p:pic>
        <p:nvPicPr>
          <p:cNvPr id="8" name="Picture 7">
            <a:extLst>
              <a:ext uri="{FF2B5EF4-FFF2-40B4-BE49-F238E27FC236}">
                <a16:creationId xmlns:a16="http://schemas.microsoft.com/office/drawing/2014/main" id="{266455CC-8FE5-1AF4-57BF-3C5C5B2069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4981" y="1610504"/>
            <a:ext cx="2837659" cy="4945472"/>
          </a:xfrm>
          <a:prstGeom prst="rect">
            <a:avLst/>
          </a:prstGeom>
        </p:spPr>
      </p:pic>
    </p:spTree>
    <p:extLst>
      <p:ext uri="{BB962C8B-B14F-4D97-AF65-F5344CB8AC3E}">
        <p14:creationId xmlns:p14="http://schemas.microsoft.com/office/powerpoint/2010/main" val="2978131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D2B28F7-8420-3718-B1D9-00F314C37E7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31106" b="30997"/>
          <a:stretch>
            <a:fillRect/>
          </a:stretch>
        </p:blipFill>
        <p:spPr>
          <a:xfrm>
            <a:off x="6158928" y="1597364"/>
            <a:ext cx="5738000" cy="4707124"/>
          </a:xfrm>
          <a:prstGeom prst="rect">
            <a:avLst/>
          </a:prstGeom>
        </p:spPr>
      </p:pic>
      <p:sp>
        <p:nvSpPr>
          <p:cNvPr id="6" name="Title 33">
            <a:extLst>
              <a:ext uri="{FF2B5EF4-FFF2-40B4-BE49-F238E27FC236}">
                <a16:creationId xmlns:a16="http://schemas.microsoft.com/office/drawing/2014/main" id="{D3681D50-AD33-49C9-EE7D-C3A3DF730486}"/>
              </a:ext>
            </a:extLst>
          </p:cNvPr>
          <p:cNvSpPr txBox="1">
            <a:spLocks noGrp="1"/>
          </p:cNvSpPr>
          <p:nvPr>
            <p:ph type="title"/>
          </p:nvPr>
        </p:nvSpPr>
        <p:spPr>
          <a:prstGeom prst="rect">
            <a:avLst/>
          </a:prstGeom>
        </p:spPr>
        <p:txBody>
          <a:bodyPr vert="horz" lIns="91440" tIns="45720" rIns="91440" bIns="45720" rtlCol="0" anchor="ctr">
            <a:norm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600" b="1" kern="1200" dirty="0">
                <a:solidFill>
                  <a:srgbClr val="002060"/>
                </a:solidFill>
                <a:latin typeface="+mj-lt"/>
                <a:ea typeface="+mj-ea"/>
                <a:cs typeface="+mj-cs"/>
              </a:rPr>
              <a:t>ESAVA Kahun 1</a:t>
            </a:r>
            <a:r>
              <a:rPr lang="en-US" sz="3600" b="1" kern="1200" baseline="30000" dirty="0">
                <a:solidFill>
                  <a:srgbClr val="002060"/>
                </a:solidFill>
                <a:latin typeface="+mj-lt"/>
                <a:ea typeface="+mj-ea"/>
                <a:cs typeface="+mj-cs"/>
              </a:rPr>
              <a:t>st</a:t>
            </a:r>
            <a:r>
              <a:rPr lang="en-US" sz="3600" b="1" kern="1200" dirty="0">
                <a:solidFill>
                  <a:srgbClr val="002060"/>
                </a:solidFill>
                <a:latin typeface="+mj-lt"/>
                <a:ea typeface="+mj-ea"/>
                <a:cs typeface="+mj-cs"/>
              </a:rPr>
              <a:t> Congress in Cairo</a:t>
            </a:r>
            <a:endParaRPr lang="en-US" sz="3600" kern="1200" dirty="0">
              <a:solidFill>
                <a:srgbClr val="002060"/>
              </a:solidFill>
              <a:latin typeface="+mj-lt"/>
              <a:ea typeface="+mj-ea"/>
              <a:cs typeface="+mj-cs"/>
            </a:endParaRPr>
          </a:p>
        </p:txBody>
      </p:sp>
      <p:pic>
        <p:nvPicPr>
          <p:cNvPr id="8" name="Picture 7">
            <a:extLst>
              <a:ext uri="{FF2B5EF4-FFF2-40B4-BE49-F238E27FC236}">
                <a16:creationId xmlns:a16="http://schemas.microsoft.com/office/drawing/2014/main" id="{BD9DCA91-9082-EE86-6245-20684F34FA6C}"/>
              </a:ext>
            </a:extLst>
          </p:cNvPr>
          <p:cNvPicPr>
            <a:picLocks noChangeAspect="1"/>
          </p:cNvPicPr>
          <p:nvPr/>
        </p:nvPicPr>
        <p:blipFill>
          <a:blip r:embed="rId4">
            <a:extLst>
              <a:ext uri="{28A0092B-C50C-407E-A947-70E740481C1C}">
                <a14:useLocalDpi xmlns:a14="http://schemas.microsoft.com/office/drawing/2010/main" val="0"/>
              </a:ext>
            </a:extLst>
          </a:blip>
          <a:srcRect t="31316" r="50" b="31504"/>
          <a:stretch>
            <a:fillRect/>
          </a:stretch>
        </p:blipFill>
        <p:spPr>
          <a:xfrm>
            <a:off x="179190" y="1595337"/>
            <a:ext cx="5844150" cy="4708863"/>
          </a:xfrm>
          <a:prstGeom prst="rect">
            <a:avLst/>
          </a:prstGeom>
        </p:spPr>
      </p:pic>
    </p:spTree>
    <p:extLst>
      <p:ext uri="{BB962C8B-B14F-4D97-AF65-F5344CB8AC3E}">
        <p14:creationId xmlns:p14="http://schemas.microsoft.com/office/powerpoint/2010/main" val="2385871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3">
            <a:extLst>
              <a:ext uri="{FF2B5EF4-FFF2-40B4-BE49-F238E27FC236}">
                <a16:creationId xmlns:a16="http://schemas.microsoft.com/office/drawing/2014/main" id="{BF3E4E2B-99D6-16AC-0AC8-B8A8B2B3E3FE}"/>
              </a:ext>
            </a:extLst>
          </p:cNvPr>
          <p:cNvSpPr txBox="1">
            <a:spLocks noGrp="1"/>
          </p:cNvSpPr>
          <p:nvPr>
            <p:ph type="title"/>
          </p:nvPr>
        </p:nvSpPr>
        <p:spPr>
          <a:xfrm>
            <a:off x="6564019" y="554009"/>
            <a:ext cx="4789763" cy="1662878"/>
          </a:xfrm>
          <a:prstGeom prst="rect">
            <a:avLst/>
          </a:prstGeom>
        </p:spPr>
        <p:txBody>
          <a:bodyPr vert="horz" lIns="91440" tIns="45720" rIns="91440" bIns="45720" rtlCol="0">
            <a:norm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000" b="1" dirty="0">
                <a:solidFill>
                  <a:schemeClr val="tx2"/>
                </a:solidFill>
              </a:rPr>
              <a:t>ESAVA Kahun 1</a:t>
            </a:r>
            <a:r>
              <a:rPr lang="en-US" sz="4000" b="1" baseline="30000" dirty="0">
                <a:solidFill>
                  <a:schemeClr val="tx2"/>
                </a:solidFill>
              </a:rPr>
              <a:t>st</a:t>
            </a:r>
            <a:r>
              <a:rPr lang="en-US" sz="4000" b="1" dirty="0">
                <a:solidFill>
                  <a:schemeClr val="tx2"/>
                </a:solidFill>
              </a:rPr>
              <a:t> Congress in Cairo</a:t>
            </a:r>
            <a:endParaRPr lang="en-US" sz="4000" dirty="0">
              <a:solidFill>
                <a:schemeClr val="tx2"/>
              </a:solidFill>
            </a:endParaRPr>
          </a:p>
        </p:txBody>
      </p:sp>
      <p:pic>
        <p:nvPicPr>
          <p:cNvPr id="10" name="Picture 9">
            <a:extLst>
              <a:ext uri="{FF2B5EF4-FFF2-40B4-BE49-F238E27FC236}">
                <a16:creationId xmlns:a16="http://schemas.microsoft.com/office/drawing/2014/main" id="{E2026B1F-7B58-FDAF-08A9-3071B1A77D0B}"/>
              </a:ext>
            </a:extLst>
          </p:cNvPr>
          <p:cNvPicPr>
            <a:picLocks noChangeAspect="1"/>
          </p:cNvPicPr>
          <p:nvPr/>
        </p:nvPicPr>
        <p:blipFill>
          <a:blip r:embed="rId3">
            <a:extLst>
              <a:ext uri="{28A0092B-C50C-407E-A947-70E740481C1C}">
                <a14:useLocalDpi xmlns:a14="http://schemas.microsoft.com/office/drawing/2010/main" val="0"/>
              </a:ext>
            </a:extLst>
          </a:blip>
          <a:srcRect r="-3" b="2276"/>
          <a:stretch>
            <a:fillRect/>
          </a:stretch>
        </p:blipFill>
        <p:spPr>
          <a:xfrm>
            <a:off x="20" y="10"/>
            <a:ext cx="3003103" cy="3912881"/>
          </a:xfrm>
          <a:prstGeom prst="rect">
            <a:avLst/>
          </a:prstGeom>
        </p:spPr>
      </p:pic>
      <p:pic>
        <p:nvPicPr>
          <p:cNvPr id="11" name="Picture 10">
            <a:extLst>
              <a:ext uri="{FF2B5EF4-FFF2-40B4-BE49-F238E27FC236}">
                <a16:creationId xmlns:a16="http://schemas.microsoft.com/office/drawing/2014/main" id="{FD012BB0-35B1-F106-3A5F-E3F5E585A6D9}"/>
              </a:ext>
            </a:extLst>
          </p:cNvPr>
          <p:cNvPicPr>
            <a:picLocks noChangeAspect="1"/>
          </p:cNvPicPr>
          <p:nvPr/>
        </p:nvPicPr>
        <p:blipFill>
          <a:blip r:embed="rId4">
            <a:extLst>
              <a:ext uri="{28A0092B-C50C-407E-A947-70E740481C1C}">
                <a14:useLocalDpi xmlns:a14="http://schemas.microsoft.com/office/drawing/2010/main" val="0"/>
              </a:ext>
            </a:extLst>
          </a:blip>
          <a:srcRect r="3" b="1723"/>
          <a:stretch>
            <a:fillRect/>
          </a:stretch>
        </p:blipFill>
        <p:spPr>
          <a:xfrm>
            <a:off x="3180257" y="10"/>
            <a:ext cx="3016307" cy="2223328"/>
          </a:xfrm>
          <a:prstGeom prst="rect">
            <a:avLst/>
          </a:prstGeom>
        </p:spPr>
      </p:pic>
      <p:pic>
        <p:nvPicPr>
          <p:cNvPr id="12" name="Picture 11">
            <a:extLst>
              <a:ext uri="{FF2B5EF4-FFF2-40B4-BE49-F238E27FC236}">
                <a16:creationId xmlns:a16="http://schemas.microsoft.com/office/drawing/2014/main" id="{2C902BC8-F291-1085-F612-7BB39E2B77E4}"/>
              </a:ext>
            </a:extLst>
          </p:cNvPr>
          <p:cNvPicPr>
            <a:picLocks noChangeAspect="1"/>
          </p:cNvPicPr>
          <p:nvPr/>
        </p:nvPicPr>
        <p:blipFill>
          <a:blip r:embed="rId5">
            <a:extLst>
              <a:ext uri="{28A0092B-C50C-407E-A947-70E740481C1C}">
                <a14:useLocalDpi xmlns:a14="http://schemas.microsoft.com/office/drawing/2010/main" val="0"/>
              </a:ext>
            </a:extLst>
          </a:blip>
          <a:srcRect r="18922"/>
          <a:stretch>
            <a:fillRect/>
          </a:stretch>
        </p:blipFill>
        <p:spPr>
          <a:xfrm>
            <a:off x="-1" y="4079988"/>
            <a:ext cx="3003123" cy="2778013"/>
          </a:xfrm>
          <a:prstGeom prst="rect">
            <a:avLst/>
          </a:prstGeom>
        </p:spPr>
      </p:pic>
      <p:pic>
        <p:nvPicPr>
          <p:cNvPr id="8" name="Content Placeholder 7">
            <a:extLst>
              <a:ext uri="{FF2B5EF4-FFF2-40B4-BE49-F238E27FC236}">
                <a16:creationId xmlns:a16="http://schemas.microsoft.com/office/drawing/2014/main" id="{35472AA8-F692-8FB4-DDC0-1C797B5FBBBD}"/>
              </a:ext>
            </a:extLst>
          </p:cNvPr>
          <p:cNvPicPr>
            <a:picLocks noChangeAspect="1"/>
          </p:cNvPicPr>
          <p:nvPr/>
        </p:nvPicPr>
        <p:blipFill>
          <a:blip r:embed="rId6">
            <a:extLst>
              <a:ext uri="{28A0092B-C50C-407E-A947-70E740481C1C}">
                <a14:useLocalDpi xmlns:a14="http://schemas.microsoft.com/office/drawing/2010/main" val="0"/>
              </a:ext>
            </a:extLst>
          </a:blip>
          <a:srcRect t="3567" r="3" b="5581"/>
          <a:stretch>
            <a:fillRect/>
          </a:stretch>
        </p:blipFill>
        <p:spPr>
          <a:xfrm>
            <a:off x="3180256" y="2395057"/>
            <a:ext cx="3016307" cy="2055326"/>
          </a:xfrm>
          <a:prstGeom prst="rect">
            <a:avLst/>
          </a:prstGeom>
        </p:spPr>
      </p:pic>
      <p:pic>
        <p:nvPicPr>
          <p:cNvPr id="9" name="Picture 8">
            <a:extLst>
              <a:ext uri="{FF2B5EF4-FFF2-40B4-BE49-F238E27FC236}">
                <a16:creationId xmlns:a16="http://schemas.microsoft.com/office/drawing/2014/main" id="{B41F0E82-8256-AEC7-B054-C39C40BE423C}"/>
              </a:ext>
            </a:extLst>
          </p:cNvPr>
          <p:cNvPicPr>
            <a:picLocks noChangeAspect="1"/>
          </p:cNvPicPr>
          <p:nvPr/>
        </p:nvPicPr>
        <p:blipFill>
          <a:blip r:embed="rId7">
            <a:extLst>
              <a:ext uri="{28A0092B-C50C-407E-A947-70E740481C1C}">
                <a14:useLocalDpi xmlns:a14="http://schemas.microsoft.com/office/drawing/2010/main" val="0"/>
              </a:ext>
            </a:extLst>
          </a:blip>
          <a:srcRect r="3" b="1482"/>
          <a:stretch>
            <a:fillRect/>
          </a:stretch>
        </p:blipFill>
        <p:spPr>
          <a:xfrm>
            <a:off x="3180257" y="4629236"/>
            <a:ext cx="3016307" cy="2228765"/>
          </a:xfrm>
          <a:prstGeom prst="rect">
            <a:avLst/>
          </a:prstGeom>
        </p:spPr>
      </p:pic>
      <p:pic>
        <p:nvPicPr>
          <p:cNvPr id="13" name="Content Placeholder 12">
            <a:extLst>
              <a:ext uri="{FF2B5EF4-FFF2-40B4-BE49-F238E27FC236}">
                <a16:creationId xmlns:a16="http://schemas.microsoft.com/office/drawing/2014/main" id="{192D23BB-4C80-881D-042A-23BE7A6A36F1}"/>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flipH="1">
            <a:off x="9376820" y="3245667"/>
            <a:ext cx="2799964" cy="2223327"/>
          </a:xfrm>
          <a:prstGeom prst="rect">
            <a:avLst/>
          </a:prstGeom>
        </p:spPr>
      </p:pic>
      <p:pic>
        <p:nvPicPr>
          <p:cNvPr id="14" name="Picture 13">
            <a:extLst>
              <a:ext uri="{FF2B5EF4-FFF2-40B4-BE49-F238E27FC236}">
                <a16:creationId xmlns:a16="http://schemas.microsoft.com/office/drawing/2014/main" id="{D2089BC3-7D8D-B209-EAC1-D98EDCEFE9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92792" y="2528500"/>
            <a:ext cx="2799964" cy="4017887"/>
          </a:xfrm>
          <a:prstGeom prst="rect">
            <a:avLst/>
          </a:prstGeom>
        </p:spPr>
      </p:pic>
    </p:spTree>
    <p:extLst>
      <p:ext uri="{BB962C8B-B14F-4D97-AF65-F5344CB8AC3E}">
        <p14:creationId xmlns:p14="http://schemas.microsoft.com/office/powerpoint/2010/main" val="2333970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12C05F5-071D-95EE-094E-3BE11E2642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3718" y="1529050"/>
            <a:ext cx="4077918" cy="4698063"/>
          </a:xfrm>
          <a:prstGeom prst="rect">
            <a:avLst/>
          </a:prstGeom>
        </p:spPr>
      </p:pic>
      <p:sp>
        <p:nvSpPr>
          <p:cNvPr id="5" name="Title 33">
            <a:extLst>
              <a:ext uri="{FF2B5EF4-FFF2-40B4-BE49-F238E27FC236}">
                <a16:creationId xmlns:a16="http://schemas.microsoft.com/office/drawing/2014/main" id="{59284EAE-ADF7-B3E6-93BD-B4D3C6414642}"/>
              </a:ext>
            </a:extLst>
          </p:cNvPr>
          <p:cNvSpPr txBox="1">
            <a:spLocks noGrp="1"/>
          </p:cNvSpPr>
          <p:nvPr>
            <p:ph type="title"/>
          </p:nvPr>
        </p:nvSpPr>
        <p:spPr>
          <a:prstGeom prst="rect">
            <a:avLst/>
          </a:prstGeom>
        </p:spPr>
        <p:txBody>
          <a:bodyPr vert="horz" lIns="91440" tIns="45720" rIns="91440" bIns="45720" rtlCol="0" anchor="ctr">
            <a:norm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600" b="1" dirty="0">
                <a:solidFill>
                  <a:schemeClr val="tx2"/>
                </a:solidFill>
              </a:rPr>
              <a:t>ESAVA Kahun </a:t>
            </a:r>
            <a:r>
              <a:rPr lang="en-GB" sz="3600" b="1" dirty="0">
                <a:solidFill>
                  <a:schemeClr val="tx2"/>
                </a:solidFill>
              </a:rPr>
              <a:t>2</a:t>
            </a:r>
            <a:r>
              <a:rPr lang="en-GB" sz="3600" b="1" baseline="30000" dirty="0">
                <a:solidFill>
                  <a:schemeClr val="tx2"/>
                </a:solidFill>
              </a:rPr>
              <a:t>nd</a:t>
            </a:r>
            <a:r>
              <a:rPr lang="en-US" sz="3600" b="1" dirty="0">
                <a:solidFill>
                  <a:schemeClr val="tx2"/>
                </a:solidFill>
              </a:rPr>
              <a:t> Congress in Cairo</a:t>
            </a:r>
            <a:endParaRPr lang="en-US" sz="3600" dirty="0">
              <a:solidFill>
                <a:schemeClr val="tx2"/>
              </a:solidFill>
            </a:endParaRPr>
          </a:p>
        </p:txBody>
      </p:sp>
      <p:pic>
        <p:nvPicPr>
          <p:cNvPr id="7" name="Picture 6">
            <a:extLst>
              <a:ext uri="{FF2B5EF4-FFF2-40B4-BE49-F238E27FC236}">
                <a16:creationId xmlns:a16="http://schemas.microsoft.com/office/drawing/2014/main" id="{43E0093B-F7A0-3C3A-986A-D04FA96CA0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8744" y="1916634"/>
            <a:ext cx="5315922" cy="3973414"/>
          </a:xfrm>
          <a:prstGeom prst="rect">
            <a:avLst/>
          </a:prstGeom>
        </p:spPr>
      </p:pic>
    </p:spTree>
    <p:extLst>
      <p:ext uri="{BB962C8B-B14F-4D97-AF65-F5344CB8AC3E}">
        <p14:creationId xmlns:p14="http://schemas.microsoft.com/office/powerpoint/2010/main" val="136002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507BC-DB35-A4F3-DC02-65241D5095A1}"/>
            </a:ext>
          </a:extLst>
        </p:cNvPr>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0B01C829-ECFD-1773-9D32-F2EF0DFF1986}"/>
              </a:ext>
            </a:extLst>
          </p:cNvPr>
          <p:cNvSpPr/>
          <p:nvPr/>
        </p:nvSpPr>
        <p:spPr>
          <a:xfrm>
            <a:off x="804643" y="2860215"/>
            <a:ext cx="4978399"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dirty="0">
                <a:solidFill>
                  <a:srgbClr val="1D4280"/>
                </a:solidFill>
                <a:latin typeface="Calibri"/>
                <a:ea typeface="Calibri"/>
                <a:cs typeface="Calibri"/>
              </a:rPr>
              <a:t>Project update</a:t>
            </a:r>
            <a:endParaRPr lang="en-GB" sz="2400" b="1" dirty="0">
              <a:solidFill>
                <a:srgbClr val="1D4280"/>
              </a:solidFill>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60D486EC-28B3-B9CE-3D7F-2B2007B6FFA4}"/>
              </a:ext>
            </a:extLst>
          </p:cNvPr>
          <p:cNvSpPr/>
          <p:nvPr/>
        </p:nvSpPr>
        <p:spPr>
          <a:xfrm>
            <a:off x="845276" y="5509023"/>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D969BC40-716D-950F-198D-DE09DE94D8BE}"/>
              </a:ext>
            </a:extLst>
          </p:cNvPr>
          <p:cNvSpPr/>
          <p:nvPr/>
        </p:nvSpPr>
        <p:spPr>
          <a:xfrm>
            <a:off x="812800" y="4185778"/>
            <a:ext cx="4978400" cy="1008000"/>
          </a:xfrm>
          <a:prstGeom prst="rect">
            <a:avLst/>
          </a:prstGeom>
          <a:solidFill>
            <a:srgbClr val="002060"/>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bg1"/>
                </a:solidFill>
                <a:latin typeface="Calibri" panose="020F0502020204030204" pitchFamily="34" charset="0"/>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AB030AB3-0A89-4C11-AF7F-5192EB705B04}"/>
              </a:ext>
            </a:extLst>
          </p:cNvPr>
          <p:cNvSpPr/>
          <p:nvPr/>
        </p:nvSpPr>
        <p:spPr>
          <a:xfrm>
            <a:off x="6375400"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C33021AF-2772-4961-AEF8-608A266F215E}"/>
              </a:ext>
            </a:extLst>
          </p:cNvPr>
          <p:cNvSpPr/>
          <p:nvPr/>
        </p:nvSpPr>
        <p:spPr>
          <a:xfrm>
            <a:off x="804645" y="1534652"/>
            <a:ext cx="4978400" cy="1008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New members</a:t>
            </a:r>
          </a:p>
        </p:txBody>
      </p:sp>
      <p:sp>
        <p:nvSpPr>
          <p:cNvPr id="34" name="Title 33">
            <a:extLst>
              <a:ext uri="{FF2B5EF4-FFF2-40B4-BE49-F238E27FC236}">
                <a16:creationId xmlns:a16="http://schemas.microsoft.com/office/drawing/2014/main" id="{628E98EB-3B1E-7514-3606-7EB2804FB35D}"/>
              </a:ext>
            </a:extLst>
          </p:cNvPr>
          <p:cNvSpPr>
            <a:spLocks noGrp="1"/>
          </p:cNvSpPr>
          <p:nvPr>
            <p:ph type="title"/>
          </p:nvPr>
        </p:nvSpPr>
        <p:spPr>
          <a:xfrm>
            <a:off x="838200" y="76894"/>
            <a:ext cx="10515600" cy="1325563"/>
          </a:xfrm>
        </p:spPr>
        <p:txBody>
          <a:bodyPr/>
          <a:lstStyle/>
          <a:p>
            <a:r>
              <a:rPr lang="en-GB" dirty="0">
                <a:solidFill>
                  <a:srgbClr val="1D4280"/>
                </a:solidFill>
                <a:latin typeface="Calibri"/>
                <a:ea typeface="Calibri"/>
                <a:cs typeface="Calibri"/>
              </a:rPr>
              <a:t> </a:t>
            </a:r>
            <a:endParaRPr lang="sv-SE" dirty="0">
              <a:solidFill>
                <a:srgbClr val="1D4280"/>
              </a:solidFill>
              <a:latin typeface="Calibri" panose="020F0502020204030204" pitchFamily="34" charset="0"/>
              <a:cs typeface="Calibri" panose="020F0502020204030204" pitchFamily="34" charset="0"/>
            </a:endParaRPr>
          </a:p>
        </p:txBody>
      </p:sp>
      <p:sp>
        <p:nvSpPr>
          <p:cNvPr id="4" name="Rectangle 3">
            <a:hlinkClick r:id="" action="ppaction://noaction"/>
            <a:extLst>
              <a:ext uri="{FF2B5EF4-FFF2-40B4-BE49-F238E27FC236}">
                <a16:creationId xmlns:a16="http://schemas.microsoft.com/office/drawing/2014/main" id="{DC2CD7BA-9408-0BDF-3ECF-694252BD48C0}"/>
              </a:ext>
            </a:extLst>
          </p:cNvPr>
          <p:cNvSpPr/>
          <p:nvPr/>
        </p:nvSpPr>
        <p:spPr>
          <a:xfrm>
            <a:off x="6375400" y="2960746"/>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Call for new Trustees</a:t>
            </a:r>
          </a:p>
        </p:txBody>
      </p:sp>
      <p:pic>
        <p:nvPicPr>
          <p:cNvPr id="5" name="Image 4" descr="Une image contenant Police, texte, logo, Graphique&#10;&#10;Description générée automatiquement">
            <a:extLst>
              <a:ext uri="{FF2B5EF4-FFF2-40B4-BE49-F238E27FC236}">
                <a16:creationId xmlns:a16="http://schemas.microsoft.com/office/drawing/2014/main" id="{C1BC8048-F7EF-3CF4-9D64-0FB7A269D1F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681344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578B9-1BD0-62F5-E7BD-1E0DC9608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3CCF9E-732B-2448-5C73-6BE3DDAD73DF}"/>
              </a:ext>
            </a:extLst>
          </p:cNvPr>
          <p:cNvSpPr>
            <a:spLocks noGrp="1"/>
          </p:cNvSpPr>
          <p:nvPr>
            <p:ph type="title"/>
          </p:nvPr>
        </p:nvSpPr>
        <p:spPr/>
        <p:txBody>
          <a:bodyPr/>
          <a:lstStyle/>
          <a:p>
            <a:r>
              <a:rPr lang="en-GB" b="1" dirty="0">
                <a:solidFill>
                  <a:srgbClr val="1D4280"/>
                </a:solidFill>
                <a:ea typeface="Calibri Light"/>
                <a:cs typeface="Calibri Light"/>
              </a:rPr>
              <a:t>Investment Update</a:t>
            </a:r>
            <a:br>
              <a:rPr lang="en-GB" b="1" dirty="0">
                <a:solidFill>
                  <a:srgbClr val="1D4280"/>
                </a:solidFill>
                <a:ea typeface="Calibri Light"/>
                <a:cs typeface="Calibri Light"/>
              </a:rPr>
            </a:br>
            <a:endParaRPr lang="en-GB" sz="2400" b="1" dirty="0">
              <a:solidFill>
                <a:srgbClr val="1D4280"/>
              </a:solidFill>
              <a:ea typeface="Calibri Light"/>
              <a:cs typeface="Calibri Light"/>
            </a:endParaRPr>
          </a:p>
        </p:txBody>
      </p:sp>
      <p:sp>
        <p:nvSpPr>
          <p:cNvPr id="3" name="Content Placeholder 2">
            <a:extLst>
              <a:ext uri="{FF2B5EF4-FFF2-40B4-BE49-F238E27FC236}">
                <a16:creationId xmlns:a16="http://schemas.microsoft.com/office/drawing/2014/main" id="{222055E5-BC74-D715-1D72-24F9B1299751}"/>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endParaRPr lang="en-US" sz="3200" dirty="0">
              <a:solidFill>
                <a:srgbClr val="10253F"/>
              </a:solidFill>
              <a:latin typeface="Calibri Light"/>
              <a:ea typeface="Calibri"/>
              <a:cs typeface="Calibri"/>
            </a:endParaRPr>
          </a:p>
          <a:p>
            <a:endParaRPr lang="en-US" dirty="0">
              <a:ea typeface="Calibri"/>
              <a:cs typeface="Calibri"/>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802D5F0E-BF4E-D563-0B0D-9906D0A1C991}"/>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11" name="Picture 10">
            <a:extLst>
              <a:ext uri="{FF2B5EF4-FFF2-40B4-BE49-F238E27FC236}">
                <a16:creationId xmlns:a16="http://schemas.microsoft.com/office/drawing/2014/main" id="{F1DD7D52-56E7-E80F-8A2E-01972D0FA325}"/>
              </a:ext>
            </a:extLst>
          </p:cNvPr>
          <p:cNvPicPr>
            <a:picLocks noChangeAspect="1"/>
          </p:cNvPicPr>
          <p:nvPr/>
        </p:nvPicPr>
        <p:blipFill>
          <a:blip r:embed="rId3"/>
          <a:stretch>
            <a:fillRect/>
          </a:stretch>
        </p:blipFill>
        <p:spPr>
          <a:xfrm>
            <a:off x="8678175" y="359456"/>
            <a:ext cx="3343729" cy="1506614"/>
          </a:xfrm>
          <a:prstGeom prst="rect">
            <a:avLst/>
          </a:prstGeom>
        </p:spPr>
      </p:pic>
      <p:pic>
        <p:nvPicPr>
          <p:cNvPr id="6" name="Grafik 5" descr="Ein Bild, das Text, Screenshot, Schrift, Electric Blue (Farbe) enthält.&#10;&#10;KI-generierte Inhalte können fehlerhaft sein.">
            <a:extLst>
              <a:ext uri="{FF2B5EF4-FFF2-40B4-BE49-F238E27FC236}">
                <a16:creationId xmlns:a16="http://schemas.microsoft.com/office/drawing/2014/main" id="{C3137965-45A6-92EC-2A90-2CC383A558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693" y="2670718"/>
            <a:ext cx="2635385" cy="965250"/>
          </a:xfrm>
          <a:prstGeom prst="rect">
            <a:avLst/>
          </a:prstGeom>
        </p:spPr>
      </p:pic>
      <p:pic>
        <p:nvPicPr>
          <p:cNvPr id="12" name="Grafik 11" descr="Ein Bild, das Text, Screenshot, Schrift, Electric Blue (Farbe) enthält.&#10;&#10;KI-generierte Inhalte können fehlerhaft sein.">
            <a:extLst>
              <a:ext uri="{FF2B5EF4-FFF2-40B4-BE49-F238E27FC236}">
                <a16:creationId xmlns:a16="http://schemas.microsoft.com/office/drawing/2014/main" id="{DABE107D-52F7-C98E-463F-C9B378E391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8078" y="3941215"/>
            <a:ext cx="2641736" cy="965250"/>
          </a:xfrm>
          <a:prstGeom prst="rect">
            <a:avLst/>
          </a:prstGeom>
        </p:spPr>
      </p:pic>
      <p:pic>
        <p:nvPicPr>
          <p:cNvPr id="14" name="Grafik 13" descr="Ein Bild, das Text, Reihe, Screenshot, Diagramm enthält.&#10;&#10;KI-generierte Inhalte können fehlerhaft sein.">
            <a:extLst>
              <a:ext uri="{FF2B5EF4-FFF2-40B4-BE49-F238E27FC236}">
                <a16:creationId xmlns:a16="http://schemas.microsoft.com/office/drawing/2014/main" id="{6B17DE3B-6BB1-F9A3-163A-9C4F65A630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232" y="2297151"/>
            <a:ext cx="8385521" cy="3541798"/>
          </a:xfrm>
          <a:prstGeom prst="rect">
            <a:avLst/>
          </a:prstGeom>
        </p:spPr>
      </p:pic>
    </p:spTree>
    <p:extLst>
      <p:ext uri="{BB962C8B-B14F-4D97-AF65-F5344CB8AC3E}">
        <p14:creationId xmlns:p14="http://schemas.microsoft.com/office/powerpoint/2010/main" val="2018955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4DFA1-DAB9-BBE7-4B41-9213F3B37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4D1338-21EC-4FA7-AE4B-DDE7BC2E709C}"/>
              </a:ext>
            </a:extLst>
          </p:cNvPr>
          <p:cNvSpPr>
            <a:spLocks noGrp="1"/>
          </p:cNvSpPr>
          <p:nvPr>
            <p:ph type="title"/>
          </p:nvPr>
        </p:nvSpPr>
        <p:spPr/>
        <p:txBody>
          <a:bodyPr>
            <a:normAutofit/>
          </a:bodyPr>
          <a:lstStyle/>
          <a:p>
            <a:r>
              <a:rPr lang="en-GB" b="1" dirty="0">
                <a:solidFill>
                  <a:srgbClr val="1D4280"/>
                </a:solidFill>
                <a:ea typeface="Calibri Light"/>
                <a:cs typeface="Calibri Light"/>
              </a:rPr>
              <a:t>Investment Update</a:t>
            </a:r>
            <a:br>
              <a:rPr lang="en-GB" b="1" dirty="0">
                <a:solidFill>
                  <a:srgbClr val="1D4280"/>
                </a:solidFill>
                <a:ea typeface="Calibri Light"/>
                <a:cs typeface="Calibri Light"/>
              </a:rPr>
            </a:br>
            <a:r>
              <a:rPr lang="en-GB" sz="2400" b="1" dirty="0">
                <a:solidFill>
                  <a:srgbClr val="1D4280"/>
                </a:solidFill>
                <a:ea typeface="Calibri Light"/>
                <a:cs typeface="Calibri Light"/>
              </a:rPr>
              <a:t> </a:t>
            </a:r>
          </a:p>
        </p:txBody>
      </p:sp>
      <p:sp>
        <p:nvSpPr>
          <p:cNvPr id="3" name="Content Placeholder 2">
            <a:extLst>
              <a:ext uri="{FF2B5EF4-FFF2-40B4-BE49-F238E27FC236}">
                <a16:creationId xmlns:a16="http://schemas.microsoft.com/office/drawing/2014/main" id="{01119810-EE3C-DB06-1533-130D0AC43F62}"/>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endParaRPr lang="en-US" sz="3200" dirty="0">
              <a:solidFill>
                <a:srgbClr val="10253F"/>
              </a:solidFill>
              <a:latin typeface="Calibri Light"/>
              <a:ea typeface="Calibri"/>
              <a:cs typeface="Calibri"/>
            </a:endParaRPr>
          </a:p>
          <a:p>
            <a:endParaRPr lang="en-US" dirty="0">
              <a:ea typeface="Calibri"/>
              <a:cs typeface="Calibri"/>
            </a:endParaRP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45EA6C3A-1D15-7379-CB92-E9B1F4E671B8}"/>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6" name="Picture 5">
            <a:extLst>
              <a:ext uri="{FF2B5EF4-FFF2-40B4-BE49-F238E27FC236}">
                <a16:creationId xmlns:a16="http://schemas.microsoft.com/office/drawing/2014/main" id="{32803C81-EEE2-6477-7A50-0D02C7A6D224}"/>
              </a:ext>
            </a:extLst>
          </p:cNvPr>
          <p:cNvPicPr>
            <a:picLocks noChangeAspect="1"/>
          </p:cNvPicPr>
          <p:nvPr/>
        </p:nvPicPr>
        <p:blipFill>
          <a:blip r:embed="rId3"/>
          <a:stretch>
            <a:fillRect/>
          </a:stretch>
        </p:blipFill>
        <p:spPr>
          <a:xfrm>
            <a:off x="8497361" y="359456"/>
            <a:ext cx="3343729" cy="1506614"/>
          </a:xfrm>
          <a:prstGeom prst="rect">
            <a:avLst/>
          </a:prstGeom>
        </p:spPr>
      </p:pic>
      <p:graphicFrame>
        <p:nvGraphicFramePr>
          <p:cNvPr id="9" name="Table 8">
            <a:extLst>
              <a:ext uri="{FF2B5EF4-FFF2-40B4-BE49-F238E27FC236}">
                <a16:creationId xmlns:a16="http://schemas.microsoft.com/office/drawing/2014/main" id="{C88E8046-4DDC-6B50-E941-ED6F149FFB57}"/>
              </a:ext>
            </a:extLst>
          </p:cNvPr>
          <p:cNvGraphicFramePr>
            <a:graphicFrameLocks noGrp="1"/>
          </p:cNvGraphicFramePr>
          <p:nvPr/>
        </p:nvGraphicFramePr>
        <p:xfrm>
          <a:off x="832454" y="2222565"/>
          <a:ext cx="9414396" cy="2889885"/>
        </p:xfrm>
        <a:graphic>
          <a:graphicData uri="http://schemas.openxmlformats.org/drawingml/2006/table">
            <a:tbl>
              <a:tblPr firstRow="1" bandRow="1">
                <a:tableStyleId>{69012ECD-51FC-41F1-AA8D-1B2483CD663E}</a:tableStyleId>
              </a:tblPr>
              <a:tblGrid>
                <a:gridCol w="1979936">
                  <a:extLst>
                    <a:ext uri="{9D8B030D-6E8A-4147-A177-3AD203B41FA5}">
                      <a16:colId xmlns:a16="http://schemas.microsoft.com/office/drawing/2014/main" val="577746632"/>
                    </a:ext>
                  </a:extLst>
                </a:gridCol>
                <a:gridCol w="2577797">
                  <a:extLst>
                    <a:ext uri="{9D8B030D-6E8A-4147-A177-3AD203B41FA5}">
                      <a16:colId xmlns:a16="http://schemas.microsoft.com/office/drawing/2014/main" val="759306452"/>
                    </a:ext>
                  </a:extLst>
                </a:gridCol>
                <a:gridCol w="2577797">
                  <a:extLst>
                    <a:ext uri="{9D8B030D-6E8A-4147-A177-3AD203B41FA5}">
                      <a16:colId xmlns:a16="http://schemas.microsoft.com/office/drawing/2014/main" val="2030461011"/>
                    </a:ext>
                  </a:extLst>
                </a:gridCol>
                <a:gridCol w="2278866">
                  <a:extLst>
                    <a:ext uri="{9D8B030D-6E8A-4147-A177-3AD203B41FA5}">
                      <a16:colId xmlns:a16="http://schemas.microsoft.com/office/drawing/2014/main" val="126135045"/>
                    </a:ext>
                  </a:extLst>
                </a:gridCol>
              </a:tblGrid>
              <a:tr h="719455">
                <a:tc>
                  <a:txBody>
                    <a:bodyPr/>
                    <a:lstStyle/>
                    <a:p>
                      <a:pPr>
                        <a:buNone/>
                      </a:pPr>
                      <a:endParaRPr lang="en-US" dirty="0">
                        <a:effectLst/>
                      </a:endParaRPr>
                    </a:p>
                  </a:txBody>
                  <a:tcPr marL="0" marR="0" marT="0" marB="0" anchor="ctr"/>
                </a:tc>
                <a:tc>
                  <a:txBody>
                    <a:bodyPr/>
                    <a:lstStyle/>
                    <a:p>
                      <a:pPr marL="0" algn="ctr" rtl="0" eaLnBrk="1" latinLnBrk="0" hangingPunct="1">
                        <a:buNone/>
                      </a:pPr>
                      <a:r>
                        <a:rPr lang="de-CH" dirty="0">
                          <a:effectLst/>
                        </a:rPr>
                        <a:t>May 2026</a:t>
                      </a:r>
                    </a:p>
                  </a:txBody>
                  <a:tcPr marL="0" marR="0" marT="0" marB="0" anchor="ctr"/>
                </a:tc>
                <a:tc>
                  <a:txBody>
                    <a:bodyPr/>
                    <a:lstStyle/>
                    <a:p>
                      <a:pPr marL="0" algn="ctr" rtl="0" eaLnBrk="1" latinLnBrk="0" hangingPunct="1">
                        <a:buNone/>
                      </a:pPr>
                      <a:r>
                        <a:rPr lang="de-CH" sz="1800" kern="1200" dirty="0">
                          <a:solidFill>
                            <a:srgbClr val="FFFFFF"/>
                          </a:solidFill>
                          <a:effectLst/>
                        </a:rPr>
                        <a:t>Nov 2025</a:t>
                      </a:r>
                      <a:endParaRPr lang="de-CH" dirty="0">
                        <a:effectLst/>
                      </a:endParaRPr>
                    </a:p>
                  </a:txBody>
                  <a:tcPr marL="0" marR="0" marT="0" marB="0" anchor="ctr"/>
                </a:tc>
                <a:tc>
                  <a:txBody>
                    <a:bodyPr/>
                    <a:lstStyle/>
                    <a:p>
                      <a:pPr marL="0" algn="ctr" rtl="0" eaLnBrk="1" latinLnBrk="0" hangingPunct="1">
                        <a:buNone/>
                      </a:pPr>
                      <a:r>
                        <a:rPr lang="de-CH" sz="1800" kern="1200" dirty="0">
                          <a:solidFill>
                            <a:srgbClr val="FFFFFF"/>
                          </a:solidFill>
                          <a:effectLst/>
                        </a:rPr>
                        <a:t>End 2024</a:t>
                      </a:r>
                      <a:endParaRPr lang="de-CH" dirty="0">
                        <a:effectLst/>
                      </a:endParaRPr>
                    </a:p>
                  </a:txBody>
                  <a:tcPr marL="0" marR="0" marT="0" marB="0" anchor="ctr"/>
                </a:tc>
                <a:extLst>
                  <a:ext uri="{0D108BD9-81ED-4DB2-BD59-A6C34878D82A}">
                    <a16:rowId xmlns:a16="http://schemas.microsoft.com/office/drawing/2014/main" val="773307238"/>
                  </a:ext>
                </a:extLst>
              </a:tr>
              <a:tr h="719455">
                <a:tc>
                  <a:txBody>
                    <a:bodyPr/>
                    <a:lstStyle/>
                    <a:p>
                      <a:pPr marL="0" algn="ctr" rtl="0" eaLnBrk="1" latinLnBrk="0" hangingPunct="1">
                        <a:buNone/>
                      </a:pPr>
                      <a:r>
                        <a:rPr lang="de-CH" sz="2400" kern="1200" dirty="0">
                          <a:solidFill>
                            <a:srgbClr val="1F3762"/>
                          </a:solidFill>
                          <a:effectLst/>
                        </a:rPr>
                        <a:t>AVA</a:t>
                      </a:r>
                      <a:endParaRPr lang="de-CH">
                        <a:solidFill>
                          <a:srgbClr val="1F3762"/>
                        </a:solidFill>
                        <a:effectLst/>
                        <a:latin typeface="Calibri Light"/>
                      </a:endParaRPr>
                    </a:p>
                  </a:txBody>
                  <a:tcPr marL="0" marR="0" marT="0" marB="0" anchor="ctr"/>
                </a:tc>
                <a:tc>
                  <a:txBody>
                    <a:bodyPr/>
                    <a:lstStyle/>
                    <a:p>
                      <a:pPr marL="0" algn="ctr" rtl="0" eaLnBrk="1" latinLnBrk="0" hangingPunct="1">
                        <a:buNone/>
                      </a:pPr>
                      <a:r>
                        <a:rPr lang="de-CH" sz="2400"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rPr>
                        <a:t>£ 179,993</a:t>
                      </a:r>
                    </a:p>
                  </a:txBody>
                  <a:tcPr marL="0" marR="0" marT="0" marB="0" anchor="ctr"/>
                </a:tc>
                <a:tc>
                  <a:txBody>
                    <a:bodyPr/>
                    <a:lstStyle/>
                    <a:p>
                      <a:pPr marL="0" algn="ctr" rtl="0" eaLnBrk="1" latinLnBrk="0" hangingPunct="1">
                        <a:buNone/>
                      </a:pPr>
                      <a:r>
                        <a:rPr lang="de-CH" sz="2400" kern="1200"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rPr>
                        <a:t>£ 180,986</a:t>
                      </a:r>
                      <a:endParaRPr lang="de-CH"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kern="1200"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rPr>
                        <a:t>£ 173,333</a:t>
                      </a:r>
                      <a:endParaRPr lang="de-CH">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2246357865"/>
                  </a:ext>
                </a:extLst>
              </a:tr>
              <a:tr h="719455">
                <a:tc>
                  <a:txBody>
                    <a:bodyPr/>
                    <a:lstStyle/>
                    <a:p>
                      <a:pPr marL="0" algn="ctr" rtl="0" eaLnBrk="1" latinLnBrk="0" hangingPunct="1">
                        <a:buNone/>
                      </a:pPr>
                      <a:r>
                        <a:rPr lang="de-CH" sz="2400" kern="1200" dirty="0">
                          <a:solidFill>
                            <a:srgbClr val="1F3762"/>
                          </a:solidFill>
                          <a:effectLst/>
                        </a:rPr>
                        <a:t>AVA </a:t>
                      </a:r>
                      <a:r>
                        <a:rPr lang="de-CH" sz="2400" kern="1200" err="1">
                          <a:solidFill>
                            <a:srgbClr val="1F3762"/>
                          </a:solidFill>
                          <a:effectLst/>
                        </a:rPr>
                        <a:t>Foundation</a:t>
                      </a:r>
                      <a:endParaRPr lang="de-CH">
                        <a:solidFill>
                          <a:srgbClr val="1F3762"/>
                        </a:solidFill>
                        <a:effectLst/>
                        <a:latin typeface="Calibri Light"/>
                      </a:endParaRPr>
                    </a:p>
                  </a:txBody>
                  <a:tcPr marL="0" marR="0" marT="0" marB="0" anchor="ctr"/>
                </a:tc>
                <a:tc>
                  <a:txBody>
                    <a:bodyPr/>
                    <a:lstStyle/>
                    <a:p>
                      <a:pPr marL="0" algn="ctr" rtl="0" eaLnBrk="1" latinLnBrk="0" hangingPunct="1">
                        <a:buNone/>
                      </a:pPr>
                      <a:r>
                        <a:rPr lang="de-CH" sz="2400"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rPr>
                        <a:t>£ 194,470</a:t>
                      </a:r>
                    </a:p>
                  </a:txBody>
                  <a:tcPr marL="0" marR="0" marT="0" marB="0" anchor="ctr"/>
                </a:tc>
                <a:tc>
                  <a:txBody>
                    <a:bodyPr/>
                    <a:lstStyle/>
                    <a:p>
                      <a:pPr marL="0" algn="ctr" rtl="0" eaLnBrk="1" latinLnBrk="0" hangingPunct="1">
                        <a:buNone/>
                      </a:pPr>
                      <a:r>
                        <a:rPr lang="de-CH" sz="2400" kern="1200"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rPr>
                        <a:t>£ 197,340</a:t>
                      </a:r>
                      <a:endParaRPr lang="de-CH"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kern="1200"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rPr>
                        <a:t>£ 186,830</a:t>
                      </a:r>
                      <a:endParaRPr lang="de-CH" dirty="0">
                        <a:solidFill>
                          <a:srgbClr val="1F3762"/>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1630214403"/>
                  </a:ext>
                </a:extLst>
              </a:tr>
              <a:tr h="719455">
                <a:tc>
                  <a:txBody>
                    <a:bodyPr/>
                    <a:lstStyle/>
                    <a:p>
                      <a:pPr marL="0" algn="ctr" rtl="0" eaLnBrk="1" latinLnBrk="0" hangingPunct="1">
                        <a:buNone/>
                      </a:pPr>
                      <a:r>
                        <a:rPr lang="de-CH" sz="2400" b="1" kern="1200" dirty="0">
                          <a:solidFill>
                            <a:srgbClr val="1F3762"/>
                          </a:solidFill>
                          <a:effectLst/>
                        </a:rPr>
                        <a:t>Total</a:t>
                      </a:r>
                      <a:endParaRPr lang="de-CH" b="1">
                        <a:solidFill>
                          <a:srgbClr val="1F3762"/>
                        </a:solidFill>
                        <a:effectLst/>
                        <a:latin typeface="Calibri Light"/>
                      </a:endParaRPr>
                    </a:p>
                  </a:txBody>
                  <a:tcPr marL="0" marR="0" marT="0" marB="0" anchor="ctr"/>
                </a:tc>
                <a:tc>
                  <a:txBody>
                    <a:bodyPr/>
                    <a:lstStyle/>
                    <a:p>
                      <a:pPr marL="0" algn="ctr" rtl="0" eaLnBrk="1" latinLnBrk="0" hangingPunct="1">
                        <a:buNone/>
                      </a:pPr>
                      <a:r>
                        <a:rPr lang="de-CH" sz="2400" b="1" i="0" kern="1200" dirty="0">
                          <a:solidFill>
                            <a:schemeClr val="accent1">
                              <a:lumMod val="75000"/>
                            </a:schemeClr>
                          </a:solidFill>
                          <a:effectLst/>
                          <a:latin typeface="Calibri Light" panose="020F0302020204030204" pitchFamily="34" charset="0"/>
                          <a:ea typeface="Calibri Light" panose="020F0302020204030204" pitchFamily="34" charset="0"/>
                          <a:cs typeface="Calibri Light" panose="020F0302020204030204" pitchFamily="34" charset="0"/>
                        </a:rPr>
                        <a:t>£ 374,464</a:t>
                      </a:r>
                      <a:endParaRPr lang="de-CH" sz="2400" b="1" dirty="0">
                        <a:solidFill>
                          <a:schemeClr val="accent1">
                            <a:lumMod val="75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b="1" kern="1200" dirty="0">
                          <a:solidFill>
                            <a:schemeClr val="accent1">
                              <a:lumMod val="75000"/>
                            </a:schemeClr>
                          </a:solidFill>
                          <a:effectLst/>
                          <a:latin typeface="Calibri Light" panose="020F0302020204030204" pitchFamily="34" charset="0"/>
                          <a:ea typeface="Calibri Light" panose="020F0302020204030204" pitchFamily="34" charset="0"/>
                          <a:cs typeface="Calibri Light" panose="020F0302020204030204" pitchFamily="34" charset="0"/>
                        </a:rPr>
                        <a:t>£ 378,326</a:t>
                      </a:r>
                      <a:endParaRPr lang="de-CH" b="1" dirty="0">
                        <a:solidFill>
                          <a:schemeClr val="accent1">
                            <a:lumMod val="75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b="1" kern="1200" dirty="0">
                          <a:solidFill>
                            <a:schemeClr val="accent1">
                              <a:lumMod val="75000"/>
                            </a:schemeClr>
                          </a:solidFill>
                          <a:effectLst/>
                          <a:latin typeface="Calibri Light" panose="020F0302020204030204" pitchFamily="34" charset="0"/>
                          <a:ea typeface="Calibri Light" panose="020F0302020204030204" pitchFamily="34" charset="0"/>
                          <a:cs typeface="Calibri Light" panose="020F0302020204030204" pitchFamily="34" charset="0"/>
                        </a:rPr>
                        <a:t>£ 360,163</a:t>
                      </a:r>
                      <a:endParaRPr lang="de-CH" b="1" dirty="0">
                        <a:solidFill>
                          <a:schemeClr val="accent1">
                            <a:lumMod val="75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1284678076"/>
                  </a:ext>
                </a:extLst>
              </a:tr>
            </a:tbl>
          </a:graphicData>
        </a:graphic>
      </p:graphicFrame>
    </p:spTree>
    <p:extLst>
      <p:ext uri="{BB962C8B-B14F-4D97-AF65-F5344CB8AC3E}">
        <p14:creationId xmlns:p14="http://schemas.microsoft.com/office/powerpoint/2010/main" val="2478364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AB5AD-7061-38BF-3432-615B4D49E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330D9-0EF0-0D03-AB79-5F49B02ECE8F}"/>
              </a:ext>
            </a:extLst>
          </p:cNvPr>
          <p:cNvSpPr>
            <a:spLocks noGrp="1"/>
          </p:cNvSpPr>
          <p:nvPr>
            <p:ph type="title"/>
          </p:nvPr>
        </p:nvSpPr>
        <p:spPr/>
        <p:txBody>
          <a:bodyPr/>
          <a:lstStyle/>
          <a:p>
            <a:r>
              <a:rPr lang="en-GB" b="1" dirty="0">
                <a:solidFill>
                  <a:srgbClr val="1D4280"/>
                </a:solidFill>
                <a:ea typeface="Calibri Light"/>
                <a:cs typeface="Calibri Light"/>
              </a:rPr>
              <a:t>Bank accounts</a:t>
            </a:r>
            <a:br>
              <a:rPr lang="en-GB" b="1" dirty="0">
                <a:solidFill>
                  <a:srgbClr val="1D4280"/>
                </a:solidFill>
                <a:ea typeface="Calibri Light"/>
                <a:cs typeface="Calibri Light"/>
              </a:rPr>
            </a:br>
            <a:r>
              <a:rPr lang="en-GB" sz="2400" b="1" dirty="0">
                <a:solidFill>
                  <a:srgbClr val="1D4280"/>
                </a:solidFill>
                <a:ea typeface="Calibri Light"/>
                <a:cs typeface="Calibri Light"/>
              </a:rPr>
              <a:t>Update</a:t>
            </a:r>
          </a:p>
        </p:txBody>
      </p:sp>
      <p:graphicFrame>
        <p:nvGraphicFramePr>
          <p:cNvPr id="7" name="Content Placeholder 6">
            <a:extLst>
              <a:ext uri="{FF2B5EF4-FFF2-40B4-BE49-F238E27FC236}">
                <a16:creationId xmlns:a16="http://schemas.microsoft.com/office/drawing/2014/main" id="{1A2AAAFC-0076-DE31-2172-E5F86CF73AB2}"/>
              </a:ext>
            </a:extLst>
          </p:cNvPr>
          <p:cNvGraphicFramePr>
            <a:graphicFrameLocks noGrp="1"/>
          </p:cNvGraphicFramePr>
          <p:nvPr>
            <p:ph idx="1"/>
          </p:nvPr>
        </p:nvGraphicFramePr>
        <p:xfrm>
          <a:off x="838200" y="1825625"/>
          <a:ext cx="10515596" cy="3581400"/>
        </p:xfrm>
        <a:graphic>
          <a:graphicData uri="http://schemas.openxmlformats.org/drawingml/2006/table">
            <a:tbl>
              <a:tblPr firstRow="1" bandRow="1">
                <a:tableStyleId>{69012ECD-51FC-41F1-AA8D-1B2483CD663E}</a:tableStyleId>
              </a:tblPr>
              <a:tblGrid>
                <a:gridCol w="2885547">
                  <a:extLst>
                    <a:ext uri="{9D8B030D-6E8A-4147-A177-3AD203B41FA5}">
                      <a16:colId xmlns:a16="http://schemas.microsoft.com/office/drawing/2014/main" val="1533850186"/>
                    </a:ext>
                  </a:extLst>
                </a:gridCol>
                <a:gridCol w="2474910">
                  <a:extLst>
                    <a:ext uri="{9D8B030D-6E8A-4147-A177-3AD203B41FA5}">
                      <a16:colId xmlns:a16="http://schemas.microsoft.com/office/drawing/2014/main" val="4230127010"/>
                    </a:ext>
                  </a:extLst>
                </a:gridCol>
                <a:gridCol w="2474910">
                  <a:extLst>
                    <a:ext uri="{9D8B030D-6E8A-4147-A177-3AD203B41FA5}">
                      <a16:colId xmlns:a16="http://schemas.microsoft.com/office/drawing/2014/main" val="55562175"/>
                    </a:ext>
                  </a:extLst>
                </a:gridCol>
                <a:gridCol w="2680229">
                  <a:extLst>
                    <a:ext uri="{9D8B030D-6E8A-4147-A177-3AD203B41FA5}">
                      <a16:colId xmlns:a16="http://schemas.microsoft.com/office/drawing/2014/main" val="3300178025"/>
                    </a:ext>
                  </a:extLst>
                </a:gridCol>
              </a:tblGrid>
              <a:tr h="895350">
                <a:tc>
                  <a:txBody>
                    <a:bodyPr/>
                    <a:lstStyle/>
                    <a:p>
                      <a:pPr>
                        <a:buNone/>
                      </a:pPr>
                      <a:endParaRPr lang="en-US">
                        <a:effectLst/>
                      </a:endParaRPr>
                    </a:p>
                  </a:txBody>
                  <a:tcPr marL="0" marR="0" marT="0" marB="0" anchor="ctr"/>
                </a:tc>
                <a:tc>
                  <a:txBody>
                    <a:bodyPr/>
                    <a:lstStyle/>
                    <a:p>
                      <a:pPr marL="0" algn="ctr" rtl="0" eaLnBrk="1" latinLnBrk="0" hangingPunct="1">
                        <a:buNone/>
                      </a:pPr>
                      <a:r>
                        <a:rPr lang="de-CH" dirty="0">
                          <a:effectLst/>
                        </a:rPr>
                        <a:t>May 2026</a:t>
                      </a:r>
                    </a:p>
                  </a:txBody>
                  <a:tcPr marL="0" marR="0" marT="0" marB="0" anchor="ctr"/>
                </a:tc>
                <a:tc>
                  <a:txBody>
                    <a:bodyPr/>
                    <a:lstStyle/>
                    <a:p>
                      <a:pPr marL="0" algn="ctr" rtl="0" eaLnBrk="1" latinLnBrk="0" hangingPunct="1">
                        <a:buNone/>
                      </a:pPr>
                      <a:r>
                        <a:rPr lang="de-CH" sz="1800" kern="1200" dirty="0">
                          <a:solidFill>
                            <a:srgbClr val="FFFFFF"/>
                          </a:solidFill>
                          <a:effectLst/>
                        </a:rPr>
                        <a:t>Nov 2025</a:t>
                      </a:r>
                      <a:endParaRPr lang="de-CH" dirty="0">
                        <a:effectLst/>
                      </a:endParaRPr>
                    </a:p>
                  </a:txBody>
                  <a:tcPr marL="0" marR="0" marT="0" marB="0" anchor="ctr"/>
                </a:tc>
                <a:tc>
                  <a:txBody>
                    <a:bodyPr/>
                    <a:lstStyle/>
                    <a:p>
                      <a:pPr marL="0" algn="ctr" rtl="0" eaLnBrk="1" latinLnBrk="0" hangingPunct="1">
                        <a:buNone/>
                      </a:pPr>
                      <a:r>
                        <a:rPr lang="de-CH" sz="1800" kern="1200" dirty="0">
                          <a:solidFill>
                            <a:srgbClr val="FFFFFF"/>
                          </a:solidFill>
                          <a:effectLst/>
                        </a:rPr>
                        <a:t>2024</a:t>
                      </a:r>
                      <a:endParaRPr lang="de-CH" dirty="0">
                        <a:effectLst/>
                      </a:endParaRPr>
                    </a:p>
                  </a:txBody>
                  <a:tcPr marL="0" marR="0" marT="0" marB="0" anchor="ctr"/>
                </a:tc>
                <a:extLst>
                  <a:ext uri="{0D108BD9-81ED-4DB2-BD59-A6C34878D82A}">
                    <a16:rowId xmlns:a16="http://schemas.microsoft.com/office/drawing/2014/main" val="3175922412"/>
                  </a:ext>
                </a:extLst>
              </a:tr>
              <a:tr h="895350">
                <a:tc>
                  <a:txBody>
                    <a:bodyPr/>
                    <a:lstStyle/>
                    <a:p>
                      <a:pPr marL="0" algn="ctr" rtl="0" eaLnBrk="1" latinLnBrk="0" hangingPunct="1">
                        <a:buNone/>
                      </a:pPr>
                      <a:r>
                        <a:rPr lang="de-CH" sz="2400" b="1"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CAF AVA </a:t>
                      </a:r>
                      <a:r>
                        <a:rPr lang="de-CH" sz="2400" b="1" kern="1200" dirty="0" err="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account</a:t>
                      </a:r>
                      <a:endParaRPr lang="de-CH" sz="2400" b="1"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en-AU"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£ 58,240</a:t>
                      </a:r>
                    </a:p>
                    <a:p>
                      <a:pPr marL="0" algn="ctr" rtl="0" eaLnBrk="1" latinLnBrk="0" hangingPunct="1">
                        <a:buNone/>
                      </a:pPr>
                      <a:r>
                        <a:rPr lang="en-AU"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(18’628 VAA)</a:t>
                      </a:r>
                    </a:p>
                  </a:txBody>
                  <a:tcPr marL="0" marR="0" marT="0" marB="0" anchor="ctr"/>
                </a:tc>
                <a:tc>
                  <a:txBody>
                    <a:bodyPr/>
                    <a:lstStyle/>
                    <a:p>
                      <a:pPr marL="0" algn="ctr" rtl="0" eaLnBrk="1" latinLnBrk="0" hangingPunct="1">
                        <a:buNone/>
                      </a:pPr>
                      <a:r>
                        <a:rPr lang="en-AU" sz="2400"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£ 88,078</a:t>
                      </a:r>
                      <a:endParaRPr lang="en-AU"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£ 169,622</a:t>
                      </a:r>
                      <a:endParaRPr lang="de-CH" sz="240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3557157408"/>
                  </a:ext>
                </a:extLst>
              </a:tr>
              <a:tr h="895350">
                <a:tc>
                  <a:txBody>
                    <a:bodyPr/>
                    <a:lstStyle/>
                    <a:p>
                      <a:pPr marL="0" algn="ctr" rtl="0" eaLnBrk="1" latinLnBrk="0" hangingPunct="1">
                        <a:buNone/>
                      </a:pPr>
                      <a:r>
                        <a:rPr lang="de-CH" sz="2400" b="1"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CAF AVA </a:t>
                      </a:r>
                      <a:r>
                        <a:rPr lang="de-CH" sz="2400" b="1" kern="1200" err="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Foundation</a:t>
                      </a:r>
                      <a:r>
                        <a:rPr lang="de-CH" sz="2400" b="1"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a:t>
                      </a:r>
                      <a:r>
                        <a:rPr lang="de-CH" sz="2400" b="1" kern="1200" err="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account</a:t>
                      </a:r>
                      <a:endParaRPr lang="de-CH" sz="2400" b="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£ 33,545</a:t>
                      </a:r>
                    </a:p>
                  </a:txBody>
                  <a:tcPr marL="0" marR="0" marT="0" marB="0" anchor="ctr"/>
                </a:tc>
                <a:tc>
                  <a:txBody>
                    <a:bodyPr/>
                    <a:lstStyle/>
                    <a:p>
                      <a:pPr marL="0" algn="ctr" rtl="0" eaLnBrk="1" latinLnBrk="0" hangingPunct="1">
                        <a:buNone/>
                      </a:pPr>
                      <a:r>
                        <a:rPr lang="de-CH" sz="2400"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£ 38,619</a:t>
                      </a:r>
                      <a:endParaRPr lang="de-CH"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£ 36,607</a:t>
                      </a:r>
                      <a:endParaRPr lang="de-CH" sz="240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3887522950"/>
                  </a:ext>
                </a:extLst>
              </a:tr>
              <a:tr h="895350">
                <a:tc>
                  <a:txBody>
                    <a:bodyPr/>
                    <a:lstStyle/>
                    <a:p>
                      <a:pPr marL="0" algn="ctr" rtl="0" eaLnBrk="1" latinLnBrk="0" hangingPunct="1">
                        <a:buNone/>
                      </a:pPr>
                      <a:r>
                        <a:rPr lang="de-CH" sz="2400" b="1"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CAF AVA </a:t>
                      </a:r>
                      <a:r>
                        <a:rPr lang="de-CH" sz="2400" b="1" kern="1200" err="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savings</a:t>
                      </a:r>
                      <a:r>
                        <a:rPr lang="de-CH" sz="2400" b="1"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a:t>
                      </a:r>
                      <a:r>
                        <a:rPr lang="de-CH" sz="2400" b="1" kern="1200" err="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account</a:t>
                      </a:r>
                      <a:endParaRPr lang="de-CH" sz="2400" b="1">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£101,755</a:t>
                      </a:r>
                    </a:p>
                  </a:txBody>
                  <a:tcPr marL="0" marR="0" marT="0" marB="0" anchor="ctr"/>
                </a:tc>
                <a:tc>
                  <a:txBody>
                    <a:bodyPr/>
                    <a:lstStyle/>
                    <a:p>
                      <a:pPr marL="0" algn="ctr" rtl="0" eaLnBrk="1" latinLnBrk="0" hangingPunct="1">
                        <a:buNone/>
                      </a:pPr>
                      <a:r>
                        <a:rPr lang="de-CH" sz="2400"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£ 100,912</a:t>
                      </a:r>
                      <a:endParaRPr lang="de-CH" sz="240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tc>
                  <a:txBody>
                    <a:bodyPr/>
                    <a:lstStyle/>
                    <a:p>
                      <a:pPr marL="0" algn="ctr" rtl="0" eaLnBrk="1" latinLnBrk="0" hangingPunct="1">
                        <a:buNone/>
                      </a:pPr>
                      <a:r>
                        <a:rPr lang="de-CH" sz="2400" kern="12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rPr>
                        <a:t>NE</a:t>
                      </a:r>
                      <a:endParaRPr lang="de-CH" sz="2400" dirty="0">
                        <a:solidFill>
                          <a:schemeClr val="accent1">
                            <a:lumMod val="49000"/>
                          </a:schemeClr>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0" marR="0" marT="0" marB="0" anchor="ctr"/>
                </a:tc>
                <a:extLst>
                  <a:ext uri="{0D108BD9-81ED-4DB2-BD59-A6C34878D82A}">
                    <a16:rowId xmlns:a16="http://schemas.microsoft.com/office/drawing/2014/main" val="2893612365"/>
                  </a:ext>
                </a:extLst>
              </a:tr>
            </a:tbl>
          </a:graphicData>
        </a:graphic>
      </p:graphicFrame>
      <p:pic>
        <p:nvPicPr>
          <p:cNvPr id="5" name="Image 4" descr="Une image contenant texte, carte de visite, capture d’écran, Police&#10;&#10;Description générée automatiquement">
            <a:extLst>
              <a:ext uri="{FF2B5EF4-FFF2-40B4-BE49-F238E27FC236}">
                <a16:creationId xmlns:a16="http://schemas.microsoft.com/office/drawing/2014/main" id="{072DFA5B-BCE8-D6EE-EFA7-44D48BF8737F}"/>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9" name="Picture 8">
            <a:extLst>
              <a:ext uri="{FF2B5EF4-FFF2-40B4-BE49-F238E27FC236}">
                <a16:creationId xmlns:a16="http://schemas.microsoft.com/office/drawing/2014/main" id="{F3050752-8361-5A63-F610-997360575940}"/>
              </a:ext>
            </a:extLst>
          </p:cNvPr>
          <p:cNvPicPr>
            <a:picLocks noChangeAspect="1"/>
          </p:cNvPicPr>
          <p:nvPr/>
        </p:nvPicPr>
        <p:blipFill>
          <a:blip r:embed="rId4"/>
          <a:stretch>
            <a:fillRect/>
          </a:stretch>
        </p:blipFill>
        <p:spPr>
          <a:xfrm>
            <a:off x="8467402" y="488601"/>
            <a:ext cx="3600450" cy="1076325"/>
          </a:xfrm>
          <a:prstGeom prst="rect">
            <a:avLst/>
          </a:prstGeom>
        </p:spPr>
      </p:pic>
    </p:spTree>
    <p:extLst>
      <p:ext uri="{BB962C8B-B14F-4D97-AF65-F5344CB8AC3E}">
        <p14:creationId xmlns:p14="http://schemas.microsoft.com/office/powerpoint/2010/main" val="801057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DA80-41DB-88B5-CA2B-B7F938337848}"/>
              </a:ext>
            </a:extLst>
          </p:cNvPr>
          <p:cNvSpPr>
            <a:spLocks noGrp="1"/>
          </p:cNvSpPr>
          <p:nvPr>
            <p:ph type="title"/>
          </p:nvPr>
        </p:nvSpPr>
        <p:spPr/>
        <p:txBody>
          <a:bodyPr/>
          <a:lstStyle/>
          <a:p>
            <a:r>
              <a:rPr lang="en-GB" b="1" dirty="0">
                <a:solidFill>
                  <a:srgbClr val="1D4280"/>
                </a:solidFill>
              </a:rPr>
              <a:t>AVA Bank Account</a:t>
            </a:r>
          </a:p>
        </p:txBody>
      </p:sp>
      <p:sp>
        <p:nvSpPr>
          <p:cNvPr id="3" name="Content Placeholder 2">
            <a:extLst>
              <a:ext uri="{FF2B5EF4-FFF2-40B4-BE49-F238E27FC236}">
                <a16:creationId xmlns:a16="http://schemas.microsoft.com/office/drawing/2014/main" id="{4E973799-8A1A-6A71-02C9-267D7895C684}"/>
              </a:ext>
            </a:extLst>
          </p:cNvPr>
          <p:cNvSpPr>
            <a:spLocks noGrp="1"/>
          </p:cNvSpPr>
          <p:nvPr>
            <p:ph idx="1"/>
          </p:nvPr>
        </p:nvSpPr>
        <p:spPr>
          <a:xfrm>
            <a:off x="838200" y="1825625"/>
            <a:ext cx="10515600" cy="4351338"/>
          </a:xfrm>
        </p:spPr>
        <p:txBody>
          <a:bodyPr>
            <a:normAutofit/>
          </a:bodyPr>
          <a:lstStyle/>
          <a:p>
            <a:pPr marL="0" indent="0">
              <a:buNone/>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Currently low balance</a:t>
            </a:r>
          </a:p>
          <a:p>
            <a:pPr marL="0" indent="0">
              <a:buNone/>
            </a:pPr>
            <a:endPar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Payments expected soon</a:t>
            </a:r>
          </a:p>
          <a:p>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Diplomate membership payments from ECVAA</a:t>
            </a:r>
          </a:p>
          <a:p>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Liverpool meeting prepayments payback</a:t>
            </a:r>
          </a:p>
          <a:p>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	VAA Royalties 2025</a:t>
            </a: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949B537D-7A68-FA53-A502-B05882A6DB10}"/>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204703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A761AE-EABA-5A5A-E685-84FF406E2DE7}"/>
              </a:ext>
            </a:extLst>
          </p:cNvPr>
          <p:cNvSpPr>
            <a:spLocks noGrp="1"/>
          </p:cNvSpPr>
          <p:nvPr>
            <p:ph type="title"/>
          </p:nvPr>
        </p:nvSpPr>
        <p:spPr/>
        <p:txBody>
          <a:bodyPr/>
          <a:lstStyle/>
          <a:p>
            <a:r>
              <a:rPr lang="en-GB" b="1" dirty="0">
                <a:solidFill>
                  <a:srgbClr val="1D4280"/>
                </a:solidFill>
                <a:latin typeface="Calibri" panose="020F0502020204030204" pitchFamily="34" charset="0"/>
                <a:cs typeface="Calibri" panose="020F0502020204030204" pitchFamily="34" charset="0"/>
              </a:rPr>
              <a:t>VAA Royalties</a:t>
            </a:r>
            <a:endParaRPr lang="sv-SE" dirty="0">
              <a:solidFill>
                <a:srgbClr val="1D4280"/>
              </a:solidFill>
              <a:latin typeface="Calibri" panose="020F0502020204030204" pitchFamily="34" charset="0"/>
              <a:cs typeface="Calibri" panose="020F0502020204030204" pitchFamily="34" charset="0"/>
            </a:endParaRPr>
          </a:p>
        </p:txBody>
      </p:sp>
      <p:graphicFrame>
        <p:nvGraphicFramePr>
          <p:cNvPr id="4" name="Inhaltsplatzhalter 3">
            <a:extLst>
              <a:ext uri="{FF2B5EF4-FFF2-40B4-BE49-F238E27FC236}">
                <a16:creationId xmlns:a16="http://schemas.microsoft.com/office/drawing/2014/main" id="{7B3DC887-F33C-40AF-10EE-971003DE206A}"/>
              </a:ext>
            </a:extLst>
          </p:cNvPr>
          <p:cNvGraphicFramePr>
            <a:graphicFrameLocks noGrp="1"/>
          </p:cNvGraphicFramePr>
          <p:nvPr>
            <p:ph idx="1"/>
          </p:nvPr>
        </p:nvGraphicFramePr>
        <p:xfrm>
          <a:off x="838200" y="1825625"/>
          <a:ext cx="10515597" cy="11938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944205787"/>
                    </a:ext>
                  </a:extLst>
                </a:gridCol>
                <a:gridCol w="3505199">
                  <a:extLst>
                    <a:ext uri="{9D8B030D-6E8A-4147-A177-3AD203B41FA5}">
                      <a16:colId xmlns:a16="http://schemas.microsoft.com/office/drawing/2014/main" val="2293623471"/>
                    </a:ext>
                  </a:extLst>
                </a:gridCol>
                <a:gridCol w="3505199">
                  <a:extLst>
                    <a:ext uri="{9D8B030D-6E8A-4147-A177-3AD203B41FA5}">
                      <a16:colId xmlns:a16="http://schemas.microsoft.com/office/drawing/2014/main" val="2253909477"/>
                    </a:ext>
                  </a:extLst>
                </a:gridCol>
              </a:tblGrid>
              <a:tr h="370840">
                <a:tc>
                  <a:txBody>
                    <a:bodyPr/>
                    <a:lstStyle/>
                    <a:p>
                      <a:r>
                        <a:rPr lang="de-CH" dirty="0"/>
                        <a:t>2025</a:t>
                      </a:r>
                    </a:p>
                  </a:txBody>
                  <a:tcPr/>
                </a:tc>
                <a:tc>
                  <a:txBody>
                    <a:bodyPr/>
                    <a:lstStyle/>
                    <a:p>
                      <a:r>
                        <a:rPr lang="de-CH" dirty="0"/>
                        <a:t>2024</a:t>
                      </a:r>
                    </a:p>
                  </a:txBody>
                  <a:tcPr/>
                </a:tc>
                <a:tc>
                  <a:txBody>
                    <a:bodyPr/>
                    <a:lstStyle/>
                    <a:p>
                      <a:r>
                        <a:rPr lang="de-CH" dirty="0"/>
                        <a:t>2023</a:t>
                      </a:r>
                    </a:p>
                  </a:txBody>
                  <a:tcPr/>
                </a:tc>
                <a:extLst>
                  <a:ext uri="{0D108BD9-81ED-4DB2-BD59-A6C34878D82A}">
                    <a16:rowId xmlns:a16="http://schemas.microsoft.com/office/drawing/2014/main" val="27910142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2400" b="1" u="none" strike="noStrike" kern="1200" baseline="0" dirty="0">
                          <a:solidFill>
                            <a:schemeClr val="accent1">
                              <a:lumMod val="50000"/>
                            </a:schemeClr>
                          </a:solidFill>
                        </a:rPr>
                        <a:t>£ 51,818	</a:t>
                      </a:r>
                    </a:p>
                    <a:p>
                      <a:pPr algn="l"/>
                      <a:endParaRPr lang="de-CH" sz="2400" b="0" u="none" strike="noStrike" kern="1200" baseline="0" dirty="0">
                        <a:solidFill>
                          <a:schemeClr val="dk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kern="1200" dirty="0">
                          <a:solidFill>
                            <a:schemeClr val="accent1">
                              <a:lumMod val="50000"/>
                            </a:schemeClr>
                          </a:solidFill>
                          <a:effectLst/>
                        </a:rPr>
                        <a:t>£38,249</a:t>
                      </a:r>
                      <a:endParaRPr lang="en-AU" sz="2400" dirty="0">
                        <a:solidFill>
                          <a:schemeClr val="accent1">
                            <a:lumMod val="50000"/>
                          </a:schemeClr>
                        </a:solidFill>
                        <a:effectLst/>
                        <a:latin typeface="Calibri 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kern="1200" dirty="0">
                          <a:solidFill>
                            <a:schemeClr val="accent1">
                              <a:lumMod val="50000"/>
                            </a:schemeClr>
                          </a:solidFill>
                          <a:effectLst/>
                        </a:rPr>
                        <a:t>£36,103</a:t>
                      </a:r>
                      <a:endParaRPr lang="en-AU" sz="2400" dirty="0">
                        <a:solidFill>
                          <a:schemeClr val="accent1">
                            <a:lumMod val="50000"/>
                          </a:schemeClr>
                        </a:solidFill>
                        <a:effectLst/>
                      </a:endParaRPr>
                    </a:p>
                    <a:p>
                      <a:endParaRPr lang="de-CH" sz="2400" dirty="0">
                        <a:solidFill>
                          <a:schemeClr val="accent1">
                            <a:lumMod val="50000"/>
                          </a:schemeClr>
                        </a:solidFill>
                      </a:endParaRPr>
                    </a:p>
                  </a:txBody>
                  <a:tcPr/>
                </a:tc>
                <a:extLst>
                  <a:ext uri="{0D108BD9-81ED-4DB2-BD59-A6C34878D82A}">
                    <a16:rowId xmlns:a16="http://schemas.microsoft.com/office/drawing/2014/main" val="1343884803"/>
                  </a:ext>
                </a:extLst>
              </a:tr>
            </a:tbl>
          </a:graphicData>
        </a:graphic>
      </p:graphicFrame>
      <p:pic>
        <p:nvPicPr>
          <p:cNvPr id="9" name="Grafik 8" descr="Ein Bild, das Text, Screenshot, Schrift, Zahl enthält.&#10;&#10;KI-generierte Inhalte können fehlerhaft sein.">
            <a:extLst>
              <a:ext uri="{FF2B5EF4-FFF2-40B4-BE49-F238E27FC236}">
                <a16:creationId xmlns:a16="http://schemas.microsoft.com/office/drawing/2014/main" id="{44FA7426-47BD-165A-F941-1771BBAE6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884" y="3749620"/>
            <a:ext cx="6238730" cy="2536879"/>
          </a:xfrm>
          <a:prstGeom prst="rect">
            <a:avLst/>
          </a:prstGeom>
        </p:spPr>
      </p:pic>
      <p:sp>
        <p:nvSpPr>
          <p:cNvPr id="10" name="Textfeld 9">
            <a:extLst>
              <a:ext uri="{FF2B5EF4-FFF2-40B4-BE49-F238E27FC236}">
                <a16:creationId xmlns:a16="http://schemas.microsoft.com/office/drawing/2014/main" id="{68307FD9-E326-2E60-B7C8-6E284F12871B}"/>
              </a:ext>
            </a:extLst>
          </p:cNvPr>
          <p:cNvSpPr txBox="1"/>
          <p:nvPr/>
        </p:nvSpPr>
        <p:spPr>
          <a:xfrm>
            <a:off x="4895850" y="3822590"/>
            <a:ext cx="685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dirty="0">
                <a:ln>
                  <a:noFill/>
                </a:ln>
                <a:solidFill>
                  <a:prstClr val="black"/>
                </a:solidFill>
                <a:effectLst/>
                <a:uLnTx/>
                <a:uFillTx/>
                <a:latin typeface="Aptos" panose="02110004020202020204"/>
                <a:ea typeface="+mn-ea"/>
                <a:cs typeface="+mn-cs"/>
              </a:rPr>
              <a:t>2025</a:t>
            </a:r>
          </a:p>
        </p:txBody>
      </p:sp>
      <p:sp>
        <p:nvSpPr>
          <p:cNvPr id="11" name="Textfeld 10">
            <a:extLst>
              <a:ext uri="{FF2B5EF4-FFF2-40B4-BE49-F238E27FC236}">
                <a16:creationId xmlns:a16="http://schemas.microsoft.com/office/drawing/2014/main" id="{E7093DE5-4548-81F6-C96C-750865027C66}"/>
              </a:ext>
            </a:extLst>
          </p:cNvPr>
          <p:cNvSpPr txBox="1"/>
          <p:nvPr/>
        </p:nvSpPr>
        <p:spPr>
          <a:xfrm>
            <a:off x="6324602" y="3844870"/>
            <a:ext cx="685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dirty="0">
                <a:ln>
                  <a:noFill/>
                </a:ln>
                <a:solidFill>
                  <a:prstClr val="black"/>
                </a:solidFill>
                <a:effectLst/>
                <a:uLnTx/>
                <a:uFillTx/>
                <a:latin typeface="Aptos" panose="02110004020202020204"/>
                <a:ea typeface="+mn-ea"/>
                <a:cs typeface="+mn-cs"/>
              </a:rPr>
              <a:t>2024</a:t>
            </a:r>
          </a:p>
        </p:txBody>
      </p:sp>
      <p:sp>
        <p:nvSpPr>
          <p:cNvPr id="12" name="Textfeld 11">
            <a:extLst>
              <a:ext uri="{FF2B5EF4-FFF2-40B4-BE49-F238E27FC236}">
                <a16:creationId xmlns:a16="http://schemas.microsoft.com/office/drawing/2014/main" id="{A077246C-4421-8CCB-E65F-1D76D7B99364}"/>
              </a:ext>
            </a:extLst>
          </p:cNvPr>
          <p:cNvSpPr txBox="1"/>
          <p:nvPr/>
        </p:nvSpPr>
        <p:spPr>
          <a:xfrm>
            <a:off x="8991600" y="5559370"/>
            <a:ext cx="25527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dirty="0">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12.5% </a:t>
            </a:r>
            <a:r>
              <a:rPr kumimoji="0" lang="de-CH" sz="1800" b="0" i="0" u="none" strike="noStrike" kern="1200" cap="none" spc="0" normalizeH="0" baseline="0" noProof="0" dirty="0" err="1">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to</a:t>
            </a:r>
            <a:r>
              <a:rPr kumimoji="0" lang="de-CH" sz="1800" b="0" i="0" u="none" strike="noStrike" kern="1200" cap="none" spc="0" normalizeH="0" baseline="0" noProof="0" dirty="0">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 </a:t>
            </a:r>
            <a:r>
              <a:rPr kumimoji="0" lang="de-CH" sz="1800" b="0" i="0" u="none" strike="noStrike" kern="1200" cap="none" spc="0" normalizeH="0" baseline="0" noProof="0" dirty="0" err="1">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be</a:t>
            </a:r>
            <a:r>
              <a:rPr kumimoji="0" lang="de-CH" sz="1800" b="0" i="0" u="none" strike="noStrike" kern="1200" cap="none" spc="0" normalizeH="0" baseline="0" noProof="0" dirty="0">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 </a:t>
            </a:r>
            <a:r>
              <a:rPr kumimoji="0" lang="de-CH" sz="1800" b="0" i="0" u="none" strike="noStrike" kern="1200" cap="none" spc="0" normalizeH="0" baseline="0" noProof="0" dirty="0" err="1">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transferred</a:t>
            </a:r>
            <a:r>
              <a:rPr kumimoji="0" lang="de-CH" sz="1800" b="0" i="0" u="none" strike="noStrike" kern="1200" cap="none" spc="0" normalizeH="0" baseline="0" noProof="0" dirty="0">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 </a:t>
            </a:r>
            <a:r>
              <a:rPr kumimoji="0" lang="de-CH" sz="1800" b="0" i="0" u="none" strike="noStrike" kern="1200" cap="none" spc="0" normalizeH="0" baseline="0" noProof="0" dirty="0" err="1">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to</a:t>
            </a:r>
            <a:r>
              <a:rPr kumimoji="0" lang="de-CH" sz="1800" b="0" i="0" u="none" strike="noStrike" kern="1200" cap="none" spc="0" normalizeH="0" baseline="0" noProof="0" dirty="0">
                <a:ln>
                  <a:noFill/>
                </a:ln>
                <a:solidFill>
                  <a:srgbClr val="156082">
                    <a:lumMod val="50000"/>
                  </a:srgbClr>
                </a:solidFill>
                <a:effectLst/>
                <a:uLnTx/>
                <a:uFillTx/>
                <a:latin typeface="Calibri Light" panose="020F0302020204030204" pitchFamily="34" charset="0"/>
                <a:ea typeface="Calibri Light" panose="020F0302020204030204" pitchFamily="34" charset="0"/>
                <a:cs typeface="Calibri Light" panose="020F0302020204030204" pitchFamily="34" charset="0"/>
              </a:rPr>
              <a:t> ECVAA</a:t>
            </a:r>
          </a:p>
        </p:txBody>
      </p:sp>
    </p:spTree>
    <p:extLst>
      <p:ext uri="{BB962C8B-B14F-4D97-AF65-F5344CB8AC3E}">
        <p14:creationId xmlns:p14="http://schemas.microsoft.com/office/powerpoint/2010/main" val="23830676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DA80-41DB-88B5-CA2B-B7F938337848}"/>
              </a:ext>
            </a:extLst>
          </p:cNvPr>
          <p:cNvSpPr>
            <a:spLocks noGrp="1"/>
          </p:cNvSpPr>
          <p:nvPr>
            <p:ph type="title"/>
          </p:nvPr>
        </p:nvSpPr>
        <p:spPr/>
        <p:txBody>
          <a:bodyPr/>
          <a:lstStyle/>
          <a:p>
            <a:r>
              <a:rPr lang="en-GB" b="1" dirty="0">
                <a:solidFill>
                  <a:srgbClr val="1D4280"/>
                </a:solidFill>
              </a:rPr>
              <a:t>Elsevier Stipend VAA</a:t>
            </a:r>
          </a:p>
        </p:txBody>
      </p:sp>
      <p:sp>
        <p:nvSpPr>
          <p:cNvPr id="6" name="Content Placeholder 5">
            <a:extLst>
              <a:ext uri="{FF2B5EF4-FFF2-40B4-BE49-F238E27FC236}">
                <a16:creationId xmlns:a16="http://schemas.microsoft.com/office/drawing/2014/main" id="{8F8F537E-6795-8DDE-E5D8-DC29C863151B}"/>
              </a:ext>
            </a:extLst>
          </p:cNvPr>
          <p:cNvSpPr>
            <a:spLocks noGrp="1"/>
          </p:cNvSpPr>
          <p:nvPr>
            <p:ph idx="1"/>
          </p:nvPr>
        </p:nvSpPr>
        <p:spPr>
          <a:xfrm>
            <a:off x="825843" y="1435510"/>
            <a:ext cx="10515600" cy="4741453"/>
          </a:xfrm>
        </p:spPr>
        <p:txBody>
          <a:bodyPr>
            <a:noAutofit/>
          </a:bodyPr>
          <a:lstStyle/>
          <a:p>
            <a:pPr marL="0" indent="0">
              <a:lnSpc>
                <a:spcPct val="100000"/>
              </a:lnSpc>
              <a:spcBef>
                <a:spcPts val="0"/>
              </a:spcBef>
              <a:buNone/>
            </a:pPr>
            <a:endParaRPr lang="de-CH" dirty="0"/>
          </a:p>
          <a:p>
            <a:r>
              <a:rPr lang="de-CH" dirty="0"/>
              <a:t>Payments </a:t>
            </a:r>
            <a:r>
              <a:rPr lang="de-CH" dirty="0" err="1"/>
              <a:t>made</a:t>
            </a:r>
            <a:r>
              <a:rPr lang="de-CH" dirty="0"/>
              <a:t> so </a:t>
            </a:r>
            <a:r>
              <a:rPr lang="de-CH" dirty="0" err="1"/>
              <a:t>far</a:t>
            </a:r>
            <a:r>
              <a:rPr lang="de-CH" dirty="0"/>
              <a:t>:</a:t>
            </a:r>
          </a:p>
          <a:p>
            <a:endParaRPr lang="de-CH" dirty="0"/>
          </a:p>
          <a:p>
            <a:pPr lvl="1"/>
            <a:r>
              <a:rPr lang="de-CH" dirty="0" err="1"/>
              <a:t>Two</a:t>
            </a:r>
            <a:r>
              <a:rPr lang="de-CH" dirty="0"/>
              <a:t> Editors in Chief, </a:t>
            </a:r>
            <a:r>
              <a:rPr lang="de-CH" dirty="0" err="1"/>
              <a:t>stipends</a:t>
            </a:r>
            <a:r>
              <a:rPr lang="de-CH" dirty="0"/>
              <a:t> </a:t>
            </a:r>
            <a:r>
              <a:rPr lang="de-CH" dirty="0" err="1"/>
              <a:t>for</a:t>
            </a:r>
            <a:r>
              <a:rPr lang="de-CH" dirty="0"/>
              <a:t> </a:t>
            </a:r>
            <a:r>
              <a:rPr lang="de-CH" dirty="0" err="1"/>
              <a:t>January</a:t>
            </a:r>
            <a:r>
              <a:rPr lang="de-CH" dirty="0"/>
              <a:t>- April</a:t>
            </a:r>
          </a:p>
          <a:p>
            <a:pPr lvl="1"/>
            <a:endParaRPr lang="de-CH" dirty="0"/>
          </a:p>
          <a:p>
            <a:pPr lvl="1"/>
            <a:r>
              <a:rPr lang="de-CH" dirty="0"/>
              <a:t>16 Associate Editors, </a:t>
            </a:r>
            <a:r>
              <a:rPr lang="de-CH" dirty="0" err="1"/>
              <a:t>yearly</a:t>
            </a:r>
            <a:r>
              <a:rPr lang="de-CH" dirty="0"/>
              <a:t> </a:t>
            </a:r>
            <a:r>
              <a:rPr lang="de-CH" dirty="0" err="1"/>
              <a:t>stipend</a:t>
            </a:r>
            <a:endParaRPr lang="de-CH" dirty="0"/>
          </a:p>
          <a:p>
            <a:pPr lvl="1"/>
            <a:endParaRPr lang="de-CH" dirty="0"/>
          </a:p>
          <a:p>
            <a:pPr lvl="1"/>
            <a:r>
              <a:rPr lang="de-CH" dirty="0" err="1"/>
              <a:t>Expense</a:t>
            </a:r>
            <a:r>
              <a:rPr lang="de-CH" dirty="0"/>
              <a:t> </a:t>
            </a:r>
            <a:r>
              <a:rPr lang="de-CH" dirty="0" err="1"/>
              <a:t>claims</a:t>
            </a:r>
            <a:r>
              <a:rPr lang="de-CH" dirty="0"/>
              <a:t> </a:t>
            </a:r>
            <a:r>
              <a:rPr lang="de-CH" dirty="0" err="1"/>
              <a:t>for</a:t>
            </a:r>
            <a:r>
              <a:rPr lang="de-CH" dirty="0"/>
              <a:t> </a:t>
            </a:r>
            <a:r>
              <a:rPr lang="de-CH" dirty="0" err="1"/>
              <a:t>courses</a:t>
            </a:r>
            <a:r>
              <a:rPr lang="de-CH" dirty="0"/>
              <a:t> and </a:t>
            </a:r>
            <a:r>
              <a:rPr lang="de-CH" dirty="0" err="1"/>
              <a:t>meetings</a:t>
            </a:r>
            <a:endParaRPr lang="de-CH" dirty="0"/>
          </a:p>
          <a:p>
            <a:pPr lvl="1"/>
            <a:endParaRPr lang="de-CH" dirty="0"/>
          </a:p>
          <a:p>
            <a:pPr lvl="1"/>
            <a:r>
              <a:rPr lang="de-CH" dirty="0"/>
              <a:t>International </a:t>
            </a:r>
            <a:r>
              <a:rPr lang="de-CH" dirty="0" err="1"/>
              <a:t>transfer</a:t>
            </a:r>
            <a:r>
              <a:rPr lang="de-CH" dirty="0"/>
              <a:t> </a:t>
            </a:r>
            <a:r>
              <a:rPr lang="de-CH" dirty="0" err="1"/>
              <a:t>fees</a:t>
            </a:r>
            <a:endParaRPr lang="de-CH" dirty="0"/>
          </a:p>
          <a:p>
            <a:pPr marL="0" indent="0">
              <a:lnSpc>
                <a:spcPct val="100000"/>
              </a:lnSpc>
              <a:spcBef>
                <a:spcPts val="0"/>
              </a:spcBef>
              <a:buNone/>
            </a:pPr>
            <a:endParaRPr lang="en-GB" sz="2000" b="1" dirty="0">
              <a:latin typeface="+mj-lt"/>
            </a:endParaRPr>
          </a:p>
          <a:p>
            <a:pPr marL="457200" indent="-457200">
              <a:lnSpc>
                <a:spcPct val="100000"/>
              </a:lnSpc>
              <a:spcBef>
                <a:spcPts val="0"/>
              </a:spcBef>
              <a:buFont typeface="+mj-lt"/>
              <a:buAutoNum type="arabicPeriod"/>
            </a:pPr>
            <a:endParaRPr lang="en-GB" sz="2000" b="0" i="0" u="none" strike="noStrike" dirty="0">
              <a:solidFill>
                <a:srgbClr val="202020"/>
              </a:solidFill>
              <a:effectLst/>
              <a:latin typeface="+mj-lt"/>
              <a:cs typeface="Calibri" panose="020F0502020204030204" pitchFamily="34" charset="0"/>
            </a:endParaRPr>
          </a:p>
        </p:txBody>
      </p:sp>
      <p:pic>
        <p:nvPicPr>
          <p:cNvPr id="4" name="Image 3" descr="Une image contenant Police, texte, logo, Graphique&#10;&#10;Description générée automatiquement">
            <a:extLst>
              <a:ext uri="{FF2B5EF4-FFF2-40B4-BE49-F238E27FC236}">
                <a16:creationId xmlns:a16="http://schemas.microsoft.com/office/drawing/2014/main" id="{71CC422E-2AC9-A46D-3297-973A28F98AA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19499359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98D7B-862C-559F-1AB3-8892ABA58AF9}"/>
            </a:ext>
          </a:extLst>
        </p:cNvPr>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EC54A5B6-B894-2788-C21D-C3D5E5DE9233}"/>
              </a:ext>
            </a:extLst>
          </p:cNvPr>
          <p:cNvSpPr/>
          <p:nvPr/>
        </p:nvSpPr>
        <p:spPr>
          <a:xfrm>
            <a:off x="804643" y="2860215"/>
            <a:ext cx="4978399"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dirty="0">
                <a:solidFill>
                  <a:srgbClr val="1D4280"/>
                </a:solidFill>
                <a:latin typeface="Calibri"/>
                <a:ea typeface="Calibri"/>
                <a:cs typeface="Calibri"/>
              </a:rPr>
              <a:t>Project update</a:t>
            </a:r>
            <a:endParaRPr lang="en-GB" sz="2400" b="1" dirty="0">
              <a:solidFill>
                <a:srgbClr val="1D4280"/>
              </a:solidFill>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9193F5D0-617E-9391-EC27-1CA7F08FF303}"/>
              </a:ext>
            </a:extLst>
          </p:cNvPr>
          <p:cNvSpPr/>
          <p:nvPr/>
        </p:nvSpPr>
        <p:spPr>
          <a:xfrm>
            <a:off x="845276" y="5509023"/>
            <a:ext cx="4978400" cy="1008000"/>
          </a:xfrm>
          <a:prstGeom prst="rect">
            <a:avLst/>
          </a:prstGeom>
          <a:solidFill>
            <a:srgbClr val="002060"/>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bg1"/>
                </a:solidFill>
                <a:latin typeface="Calibri" panose="020F0502020204030204" pitchFamily="34" charset="0"/>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4E4A102F-91D8-2074-A30E-27AF5F3F37A0}"/>
              </a:ext>
            </a:extLst>
          </p:cNvPr>
          <p:cNvSpPr/>
          <p:nvPr/>
        </p:nvSpPr>
        <p:spPr>
          <a:xfrm>
            <a:off x="812800" y="4185778"/>
            <a:ext cx="4978400" cy="1008000"/>
          </a:xfrm>
          <a:prstGeom prst="rect">
            <a:avLst/>
          </a:prstGeom>
          <a:solidFill>
            <a:schemeClr val="tx2">
              <a:lumMod val="60000"/>
              <a:lumOff val="40000"/>
            </a:schemeClr>
          </a:solid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accent1">
                    <a:lumMod val="50000"/>
                  </a:schemeClr>
                </a:solidFill>
                <a:latin typeface="Calibri" panose="020F0502020204030204" pitchFamily="34" charset="0"/>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2A87BF70-9591-CFE2-3864-FB7BF4795A08}"/>
              </a:ext>
            </a:extLst>
          </p:cNvPr>
          <p:cNvSpPr/>
          <p:nvPr/>
        </p:nvSpPr>
        <p:spPr>
          <a:xfrm>
            <a:off x="6375400"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54052996-592F-D5F6-E2BB-37F0E85B5E94}"/>
              </a:ext>
            </a:extLst>
          </p:cNvPr>
          <p:cNvSpPr/>
          <p:nvPr/>
        </p:nvSpPr>
        <p:spPr>
          <a:xfrm>
            <a:off x="804645" y="1534652"/>
            <a:ext cx="4978400" cy="1008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New members</a:t>
            </a:r>
          </a:p>
        </p:txBody>
      </p:sp>
      <p:sp>
        <p:nvSpPr>
          <p:cNvPr id="34" name="Title 33">
            <a:extLst>
              <a:ext uri="{FF2B5EF4-FFF2-40B4-BE49-F238E27FC236}">
                <a16:creationId xmlns:a16="http://schemas.microsoft.com/office/drawing/2014/main" id="{BFC69B90-DD43-7A37-A0EE-D7D01FC8E2D4}"/>
              </a:ext>
            </a:extLst>
          </p:cNvPr>
          <p:cNvSpPr>
            <a:spLocks noGrp="1"/>
          </p:cNvSpPr>
          <p:nvPr>
            <p:ph type="title"/>
          </p:nvPr>
        </p:nvSpPr>
        <p:spPr>
          <a:xfrm>
            <a:off x="838200" y="76894"/>
            <a:ext cx="10515600" cy="1325563"/>
          </a:xfrm>
        </p:spPr>
        <p:txBody>
          <a:bodyPr/>
          <a:lstStyle/>
          <a:p>
            <a:r>
              <a:rPr lang="en-GB" dirty="0">
                <a:solidFill>
                  <a:srgbClr val="1D4280"/>
                </a:solidFill>
                <a:latin typeface="Calibri"/>
                <a:ea typeface="Calibri"/>
                <a:cs typeface="Calibri"/>
              </a:rPr>
              <a:t> </a:t>
            </a:r>
            <a:endParaRPr lang="sv-SE" dirty="0">
              <a:solidFill>
                <a:srgbClr val="1D4280"/>
              </a:solidFill>
              <a:latin typeface="Calibri" panose="020F0502020204030204" pitchFamily="34" charset="0"/>
              <a:cs typeface="Calibri" panose="020F0502020204030204" pitchFamily="34" charset="0"/>
            </a:endParaRPr>
          </a:p>
        </p:txBody>
      </p:sp>
      <p:sp>
        <p:nvSpPr>
          <p:cNvPr id="4" name="Rectangle 3">
            <a:hlinkClick r:id="" action="ppaction://noaction"/>
            <a:extLst>
              <a:ext uri="{FF2B5EF4-FFF2-40B4-BE49-F238E27FC236}">
                <a16:creationId xmlns:a16="http://schemas.microsoft.com/office/drawing/2014/main" id="{89440982-2C6B-F5A5-6442-9599F2C4E752}"/>
              </a:ext>
            </a:extLst>
          </p:cNvPr>
          <p:cNvSpPr/>
          <p:nvPr/>
        </p:nvSpPr>
        <p:spPr>
          <a:xfrm>
            <a:off x="6375400" y="2960746"/>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Call for new Trustees</a:t>
            </a:r>
          </a:p>
        </p:txBody>
      </p:sp>
      <p:pic>
        <p:nvPicPr>
          <p:cNvPr id="5" name="Image 4" descr="Une image contenant Police, texte, logo, Graphique&#10;&#10;Description générée automatiquement">
            <a:extLst>
              <a:ext uri="{FF2B5EF4-FFF2-40B4-BE49-F238E27FC236}">
                <a16:creationId xmlns:a16="http://schemas.microsoft.com/office/drawing/2014/main" id="{F10BD49F-A933-ACA4-30BA-0C02C41923A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14631301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EFB17-4DFC-F940-86AA-1E2E27F0F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A8ECF-05AE-2A21-BB20-5E462B4C675B}"/>
              </a:ext>
            </a:extLst>
          </p:cNvPr>
          <p:cNvSpPr>
            <a:spLocks noGrp="1"/>
          </p:cNvSpPr>
          <p:nvPr>
            <p:ph type="title"/>
          </p:nvPr>
        </p:nvSpPr>
        <p:spPr/>
        <p:txBody>
          <a:bodyPr/>
          <a:lstStyle/>
          <a:p>
            <a:r>
              <a:rPr lang="en-GB" b="1">
                <a:solidFill>
                  <a:srgbClr val="1D4280"/>
                </a:solidFill>
              </a:rPr>
              <a:t>About the AVA Foundation</a:t>
            </a:r>
            <a:endParaRPr lang="en-GB" b="1">
              <a:solidFill>
                <a:srgbClr val="1D4280"/>
              </a:solidFill>
              <a:ea typeface="Calibri Light" panose="020F0302020204030204"/>
              <a:cs typeface="Calibri Light" panose="020F0302020204030204"/>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22588A23-E4CE-9ED5-F8D9-06A731595328}"/>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13" name="Picture 12" descr="A blue and white sign with white text">
            <a:extLst>
              <a:ext uri="{FF2B5EF4-FFF2-40B4-BE49-F238E27FC236}">
                <a16:creationId xmlns:a16="http://schemas.microsoft.com/office/drawing/2014/main" id="{79EC09FD-F31F-72FA-3085-00B68EDCDF32}"/>
              </a:ext>
            </a:extLst>
          </p:cNvPr>
          <p:cNvPicPr>
            <a:picLocks noChangeAspect="1"/>
          </p:cNvPicPr>
          <p:nvPr/>
        </p:nvPicPr>
        <p:blipFill>
          <a:blip r:embed="rId3"/>
          <a:stretch>
            <a:fillRect/>
          </a:stretch>
        </p:blipFill>
        <p:spPr>
          <a:xfrm>
            <a:off x="1177247" y="1705472"/>
            <a:ext cx="9139720" cy="2612282"/>
          </a:xfrm>
          <a:prstGeom prst="rect">
            <a:avLst/>
          </a:prstGeom>
        </p:spPr>
      </p:pic>
      <p:sp>
        <p:nvSpPr>
          <p:cNvPr id="14" name="TextBox 13">
            <a:extLst>
              <a:ext uri="{FF2B5EF4-FFF2-40B4-BE49-F238E27FC236}">
                <a16:creationId xmlns:a16="http://schemas.microsoft.com/office/drawing/2014/main" id="{2FC943D6-64DC-50DB-E374-42B22B80C885}"/>
              </a:ext>
            </a:extLst>
          </p:cNvPr>
          <p:cNvSpPr txBox="1"/>
          <p:nvPr/>
        </p:nvSpPr>
        <p:spPr>
          <a:xfrm>
            <a:off x="1091480" y="4748541"/>
            <a:ext cx="950422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a:ea typeface="Calibri"/>
                <a:cs typeface="Calibri"/>
              </a:rPr>
              <a:t>Application closing dates:  31 January (spring)  |  30 June (autumn)</a:t>
            </a:r>
            <a:endParaRPr kumimoji="0" lang="en-US" sz="2000" b="1" i="1" u="none" strike="noStrike" kern="1200" cap="none" spc="0" normalizeH="0" baseline="0" noProof="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3969499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BB49C-3162-5FF5-18E5-93E3949321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BB9B30-C767-F3CD-CA42-E8D1CF3217CD}"/>
              </a:ext>
            </a:extLst>
          </p:cNvPr>
          <p:cNvSpPr>
            <a:spLocks noGrp="1"/>
          </p:cNvSpPr>
          <p:nvPr>
            <p:ph type="title"/>
          </p:nvPr>
        </p:nvSpPr>
        <p:spPr/>
        <p:txBody>
          <a:bodyPr/>
          <a:lstStyle/>
          <a:p>
            <a:r>
              <a:rPr lang="en-GB" b="1" dirty="0">
                <a:solidFill>
                  <a:srgbClr val="1D4280"/>
                </a:solidFill>
              </a:rPr>
              <a:t>AVA Foundation Commi</a:t>
            </a:r>
            <a:r>
              <a:rPr lang="en-GB" b="1">
                <a:solidFill>
                  <a:srgbClr val="1D4280"/>
                </a:solidFill>
                <a:latin typeface="Calibri Light"/>
                <a:ea typeface="Calibri Light"/>
                <a:cs typeface="Calibri Light"/>
              </a:rPr>
              <a:t>ttee</a:t>
            </a:r>
            <a:endParaRPr lang="en-GB" b="1">
              <a:solidFill>
                <a:srgbClr val="1D4280"/>
              </a:solidFill>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5656C513-1685-EF0F-4898-FD4367AC73E0}"/>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pic>
        <p:nvPicPr>
          <p:cNvPr id="11" name="Picture 10" descr="A group of name cards&#10;&#10;AI-generated content may be incorrect.">
            <a:extLst>
              <a:ext uri="{FF2B5EF4-FFF2-40B4-BE49-F238E27FC236}">
                <a16:creationId xmlns:a16="http://schemas.microsoft.com/office/drawing/2014/main" id="{A47CD50B-4733-CBAC-CC18-0C041D3DFC34}"/>
              </a:ext>
            </a:extLst>
          </p:cNvPr>
          <p:cNvPicPr>
            <a:picLocks noChangeAspect="1"/>
          </p:cNvPicPr>
          <p:nvPr/>
        </p:nvPicPr>
        <p:blipFill>
          <a:blip r:embed="rId3"/>
          <a:stretch>
            <a:fillRect/>
          </a:stretch>
        </p:blipFill>
        <p:spPr>
          <a:xfrm>
            <a:off x="0" y="1962024"/>
            <a:ext cx="12192000" cy="2933952"/>
          </a:xfrm>
          <a:prstGeom prst="rect">
            <a:avLst/>
          </a:prstGeom>
        </p:spPr>
      </p:pic>
      <p:pic>
        <p:nvPicPr>
          <p:cNvPr id="12" name="Picture 11" descr="A blue and green sign with white text">
            <a:extLst>
              <a:ext uri="{FF2B5EF4-FFF2-40B4-BE49-F238E27FC236}">
                <a16:creationId xmlns:a16="http://schemas.microsoft.com/office/drawing/2014/main" id="{EEBA9928-9770-4E9C-1CE4-22ABD63F5AFF}"/>
              </a:ext>
            </a:extLst>
          </p:cNvPr>
          <p:cNvPicPr>
            <a:picLocks noChangeAspect="1"/>
          </p:cNvPicPr>
          <p:nvPr/>
        </p:nvPicPr>
        <p:blipFill>
          <a:blip r:embed="rId4"/>
          <a:stretch>
            <a:fillRect/>
          </a:stretch>
        </p:blipFill>
        <p:spPr>
          <a:xfrm>
            <a:off x="0" y="5010843"/>
            <a:ext cx="12192000" cy="672000"/>
          </a:xfrm>
          <a:prstGeom prst="rect">
            <a:avLst/>
          </a:prstGeom>
        </p:spPr>
      </p:pic>
    </p:spTree>
    <p:extLst>
      <p:ext uri="{BB962C8B-B14F-4D97-AF65-F5344CB8AC3E}">
        <p14:creationId xmlns:p14="http://schemas.microsoft.com/office/powerpoint/2010/main" val="2505510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C3E37-B8E9-90AE-1FE4-F347535995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96C48-74BD-88F7-A35E-63CF0523C4C0}"/>
              </a:ext>
            </a:extLst>
          </p:cNvPr>
          <p:cNvSpPr>
            <a:spLocks noGrp="1"/>
          </p:cNvSpPr>
          <p:nvPr>
            <p:ph type="title"/>
          </p:nvPr>
        </p:nvSpPr>
        <p:spPr/>
        <p:txBody>
          <a:bodyPr/>
          <a:lstStyle/>
          <a:p>
            <a:r>
              <a:rPr lang="en-GB" b="1">
                <a:solidFill>
                  <a:srgbClr val="1D4280"/>
                </a:solidFill>
              </a:rPr>
              <a:t>AVA Foundation- Awards January 2026</a:t>
            </a:r>
          </a:p>
        </p:txBody>
      </p:sp>
      <p:sp>
        <p:nvSpPr>
          <p:cNvPr id="3" name="Content Placeholder 2">
            <a:extLst>
              <a:ext uri="{FF2B5EF4-FFF2-40B4-BE49-F238E27FC236}">
                <a16:creationId xmlns:a16="http://schemas.microsoft.com/office/drawing/2014/main" id="{F87325A5-22AA-3E2C-E64D-7F74393ED49C}"/>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endParaRPr lang="en-GB" b="1" dirty="0">
              <a:solidFill>
                <a:srgbClr val="000000"/>
              </a:solidFill>
              <a:latin typeface="Calibri Light"/>
              <a:ea typeface="Calibri Light"/>
              <a:cs typeface="Calibri Light"/>
            </a:endParaRPr>
          </a:p>
          <a:p>
            <a:endParaRPr lang="fr-CH" sz="2400">
              <a:solidFill>
                <a:srgbClr val="000000"/>
              </a:solidFill>
              <a:latin typeface="Calibri Light"/>
              <a:ea typeface="Calibri Light"/>
              <a:cs typeface="Calibri Light"/>
            </a:endParaRPr>
          </a:p>
          <a:p>
            <a:pPr marL="0" indent="0">
              <a:buNone/>
            </a:pPr>
            <a:endParaRPr lang="en-GB">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1122B082-B3D5-459D-BD1D-FA11D5A4AF3D}"/>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graphicFrame>
        <p:nvGraphicFramePr>
          <p:cNvPr id="5" name="Table 4">
            <a:extLst>
              <a:ext uri="{FF2B5EF4-FFF2-40B4-BE49-F238E27FC236}">
                <a16:creationId xmlns:a16="http://schemas.microsoft.com/office/drawing/2014/main" id="{7C499599-85B7-936D-AFC7-A502F0277149}"/>
              </a:ext>
            </a:extLst>
          </p:cNvPr>
          <p:cNvGraphicFramePr>
            <a:graphicFrameLocks noGrp="1"/>
          </p:cNvGraphicFramePr>
          <p:nvPr/>
        </p:nvGraphicFramePr>
        <p:xfrm>
          <a:off x="914782" y="2006279"/>
          <a:ext cx="10369228" cy="2966720"/>
        </p:xfrm>
        <a:graphic>
          <a:graphicData uri="http://schemas.openxmlformats.org/drawingml/2006/table">
            <a:tbl>
              <a:tblPr firstRow="1" bandRow="1">
                <a:tableStyleId>{3B4B98B0-60AC-42C2-AFA5-B58CD77FA1E5}</a:tableStyleId>
              </a:tblPr>
              <a:tblGrid>
                <a:gridCol w="3514192">
                  <a:extLst>
                    <a:ext uri="{9D8B030D-6E8A-4147-A177-3AD203B41FA5}">
                      <a16:colId xmlns:a16="http://schemas.microsoft.com/office/drawing/2014/main" val="2676394309"/>
                    </a:ext>
                  </a:extLst>
                </a:gridCol>
                <a:gridCol w="4500018">
                  <a:extLst>
                    <a:ext uri="{9D8B030D-6E8A-4147-A177-3AD203B41FA5}">
                      <a16:colId xmlns:a16="http://schemas.microsoft.com/office/drawing/2014/main" val="2651337776"/>
                    </a:ext>
                  </a:extLst>
                </a:gridCol>
                <a:gridCol w="2355018">
                  <a:extLst>
                    <a:ext uri="{9D8B030D-6E8A-4147-A177-3AD203B41FA5}">
                      <a16:colId xmlns:a16="http://schemas.microsoft.com/office/drawing/2014/main" val="3859091049"/>
                    </a:ext>
                  </a:extLst>
                </a:gridCol>
              </a:tblGrid>
              <a:tr h="370840">
                <a:tc>
                  <a:txBody>
                    <a:bodyPr/>
                    <a:lstStyle/>
                    <a:p>
                      <a:r>
                        <a:rPr lang="en-US"/>
                        <a:t>Recipients</a:t>
                      </a:r>
                    </a:p>
                  </a:txBody>
                  <a:tcPr/>
                </a:tc>
                <a:tc>
                  <a:txBody>
                    <a:bodyPr/>
                    <a:lstStyle/>
                    <a:p>
                      <a:r>
                        <a:rPr lang="en-US"/>
                        <a:t>Purpose</a:t>
                      </a:r>
                    </a:p>
                  </a:txBody>
                  <a:tcPr/>
                </a:tc>
                <a:tc>
                  <a:txBody>
                    <a:bodyPr/>
                    <a:lstStyle/>
                    <a:p>
                      <a:r>
                        <a:rPr lang="en-US"/>
                        <a:t>Amount awarded (£)</a:t>
                      </a:r>
                    </a:p>
                  </a:txBody>
                  <a:tcPr/>
                </a:tc>
                <a:extLst>
                  <a:ext uri="{0D108BD9-81ED-4DB2-BD59-A6C34878D82A}">
                    <a16:rowId xmlns:a16="http://schemas.microsoft.com/office/drawing/2014/main" val="2233410672"/>
                  </a:ext>
                </a:extLst>
              </a:tr>
              <a:tr h="370840">
                <a:tc>
                  <a:txBody>
                    <a:bodyPr/>
                    <a:lstStyle/>
                    <a:p>
                      <a:r>
                        <a:rPr lang="en-US" dirty="0"/>
                        <a:t>Smaragda </a:t>
                      </a:r>
                      <a:r>
                        <a:rPr lang="en-US" dirty="0" err="1"/>
                        <a:t>Karamanidou</a:t>
                      </a:r>
                    </a:p>
                  </a:txBody>
                  <a:tcPr/>
                </a:tc>
                <a:tc>
                  <a:txBody>
                    <a:bodyPr/>
                    <a:lstStyle/>
                    <a:p>
                      <a:r>
                        <a:rPr lang="en-US"/>
                        <a:t>Externship </a:t>
                      </a:r>
                    </a:p>
                  </a:txBody>
                  <a:tcPr/>
                </a:tc>
                <a:tc>
                  <a:txBody>
                    <a:bodyPr/>
                    <a:lstStyle/>
                    <a:p>
                      <a:r>
                        <a:rPr lang="en-US"/>
                        <a:t>500</a:t>
                      </a:r>
                    </a:p>
                  </a:txBody>
                  <a:tcPr/>
                </a:tc>
                <a:extLst>
                  <a:ext uri="{0D108BD9-81ED-4DB2-BD59-A6C34878D82A}">
                    <a16:rowId xmlns:a16="http://schemas.microsoft.com/office/drawing/2014/main" val="796160959"/>
                  </a:ext>
                </a:extLst>
              </a:tr>
              <a:tr h="370840">
                <a:tc>
                  <a:txBody>
                    <a:bodyPr/>
                    <a:lstStyle/>
                    <a:p>
                      <a:r>
                        <a:rPr lang="en-US"/>
                        <a:t>Laura Michele Stadler</a:t>
                      </a:r>
                    </a:p>
                  </a:txBody>
                  <a:tcPr/>
                </a:tc>
                <a:tc>
                  <a:txBody>
                    <a:bodyPr/>
                    <a:lstStyle/>
                    <a:p>
                      <a:r>
                        <a:rPr lang="en-US"/>
                        <a:t>Externship</a:t>
                      </a:r>
                    </a:p>
                  </a:txBody>
                  <a:tcPr/>
                </a:tc>
                <a:tc>
                  <a:txBody>
                    <a:bodyPr/>
                    <a:lstStyle/>
                    <a:p>
                      <a:r>
                        <a:rPr lang="en-US"/>
                        <a:t>500</a:t>
                      </a:r>
                    </a:p>
                  </a:txBody>
                  <a:tcPr/>
                </a:tc>
                <a:extLst>
                  <a:ext uri="{0D108BD9-81ED-4DB2-BD59-A6C34878D82A}">
                    <a16:rowId xmlns:a16="http://schemas.microsoft.com/office/drawing/2014/main" val="2830195011"/>
                  </a:ext>
                </a:extLst>
              </a:tr>
              <a:tr h="370840">
                <a:tc>
                  <a:txBody>
                    <a:bodyPr/>
                    <a:lstStyle/>
                    <a:p>
                      <a:r>
                        <a:rPr lang="en-US"/>
                        <a:t>Bartlomiej Liszka</a:t>
                      </a:r>
                    </a:p>
                  </a:txBody>
                  <a:tcPr/>
                </a:tc>
                <a:tc>
                  <a:txBody>
                    <a:bodyPr/>
                    <a:lstStyle/>
                    <a:p>
                      <a:r>
                        <a:rPr lang="en-US" dirty="0"/>
                        <a:t>Locoregional </a:t>
                      </a:r>
                      <a:r>
                        <a:rPr lang="en-US" dirty="0" err="1"/>
                        <a:t>Anaesthesia</a:t>
                      </a:r>
                      <a:r>
                        <a:rPr lang="en-US" dirty="0"/>
                        <a:t> Course</a:t>
                      </a:r>
                    </a:p>
                  </a:txBody>
                  <a:tcPr/>
                </a:tc>
                <a:tc>
                  <a:txBody>
                    <a:bodyPr/>
                    <a:lstStyle/>
                    <a:p>
                      <a:r>
                        <a:rPr lang="en-US"/>
                        <a:t>880</a:t>
                      </a:r>
                    </a:p>
                  </a:txBody>
                  <a:tcPr/>
                </a:tc>
                <a:extLst>
                  <a:ext uri="{0D108BD9-81ED-4DB2-BD59-A6C34878D82A}">
                    <a16:rowId xmlns:a16="http://schemas.microsoft.com/office/drawing/2014/main" val="2828805698"/>
                  </a:ext>
                </a:extLst>
              </a:tr>
              <a:tr h="370840">
                <a:tc>
                  <a:txBody>
                    <a:bodyPr/>
                    <a:lstStyle/>
                    <a:p>
                      <a:r>
                        <a:rPr lang="en-US"/>
                        <a:t>Hannah Marie Fisher</a:t>
                      </a:r>
                    </a:p>
                  </a:txBody>
                  <a:tcPr/>
                </a:tc>
                <a:tc>
                  <a:txBody>
                    <a:bodyPr/>
                    <a:lstStyle/>
                    <a:p>
                      <a:r>
                        <a:rPr lang="en-US"/>
                        <a:t>Externship</a:t>
                      </a:r>
                    </a:p>
                  </a:txBody>
                  <a:tcPr/>
                </a:tc>
                <a:tc>
                  <a:txBody>
                    <a:bodyPr/>
                    <a:lstStyle/>
                    <a:p>
                      <a:r>
                        <a:rPr lang="en-US"/>
                        <a:t>750</a:t>
                      </a:r>
                    </a:p>
                  </a:txBody>
                  <a:tcPr/>
                </a:tc>
                <a:extLst>
                  <a:ext uri="{0D108BD9-81ED-4DB2-BD59-A6C34878D82A}">
                    <a16:rowId xmlns:a16="http://schemas.microsoft.com/office/drawing/2014/main" val="1383287469"/>
                  </a:ext>
                </a:extLst>
              </a:tr>
              <a:tr h="370840">
                <a:tc>
                  <a:txBody>
                    <a:bodyPr/>
                    <a:lstStyle/>
                    <a:p>
                      <a:r>
                        <a:rPr lang="en-US"/>
                        <a:t>Cristian Cabellos Clemente</a:t>
                      </a:r>
                    </a:p>
                  </a:txBody>
                  <a:tcPr/>
                </a:tc>
                <a:tc>
                  <a:txBody>
                    <a:bodyPr/>
                    <a:lstStyle/>
                    <a:p>
                      <a:r>
                        <a:rPr lang="en-US"/>
                        <a:t>Externship</a:t>
                      </a:r>
                    </a:p>
                  </a:txBody>
                  <a:tcPr/>
                </a:tc>
                <a:tc>
                  <a:txBody>
                    <a:bodyPr/>
                    <a:lstStyle/>
                    <a:p>
                      <a:r>
                        <a:rPr lang="en-US"/>
                        <a:t>750</a:t>
                      </a:r>
                    </a:p>
                  </a:txBody>
                  <a:tcPr/>
                </a:tc>
                <a:extLst>
                  <a:ext uri="{0D108BD9-81ED-4DB2-BD59-A6C34878D82A}">
                    <a16:rowId xmlns:a16="http://schemas.microsoft.com/office/drawing/2014/main" val="4214132275"/>
                  </a:ext>
                </a:extLst>
              </a:tr>
              <a:tr h="370840">
                <a:tc>
                  <a:txBody>
                    <a:bodyPr/>
                    <a:lstStyle/>
                    <a:p>
                      <a:r>
                        <a:rPr lang="en-US"/>
                        <a:t>Katherine Fleck</a:t>
                      </a:r>
                    </a:p>
                  </a:txBody>
                  <a:tcPr/>
                </a:tc>
                <a:tc>
                  <a:txBody>
                    <a:bodyPr/>
                    <a:lstStyle/>
                    <a:p>
                      <a:r>
                        <a:rPr lang="en-US"/>
                        <a:t>AVA Meeting Liverpool</a:t>
                      </a:r>
                    </a:p>
                  </a:txBody>
                  <a:tcPr/>
                </a:tc>
                <a:tc>
                  <a:txBody>
                    <a:bodyPr/>
                    <a:lstStyle/>
                    <a:p>
                      <a:r>
                        <a:rPr lang="en-US"/>
                        <a:t>400</a:t>
                      </a:r>
                    </a:p>
                  </a:txBody>
                  <a:tcPr/>
                </a:tc>
                <a:extLst>
                  <a:ext uri="{0D108BD9-81ED-4DB2-BD59-A6C34878D82A}">
                    <a16:rowId xmlns:a16="http://schemas.microsoft.com/office/drawing/2014/main" val="2072626030"/>
                  </a:ext>
                </a:extLst>
              </a:tr>
              <a:tr h="370840">
                <a:tc>
                  <a:txBody>
                    <a:bodyPr/>
                    <a:lstStyle/>
                    <a:p>
                      <a:r>
                        <a:rPr lang="en-US"/>
                        <a:t>Mariafrancesca Petrucci</a:t>
                      </a:r>
                    </a:p>
                  </a:txBody>
                  <a:tcPr/>
                </a:tc>
                <a:tc>
                  <a:txBody>
                    <a:bodyPr/>
                    <a:lstStyle/>
                    <a:p>
                      <a:r>
                        <a:rPr lang="en-US"/>
                        <a:t>Externship</a:t>
                      </a:r>
                    </a:p>
                  </a:txBody>
                  <a:tcPr/>
                </a:tc>
                <a:tc>
                  <a:txBody>
                    <a:bodyPr/>
                    <a:lstStyle/>
                    <a:p>
                      <a:r>
                        <a:rPr lang="en-US"/>
                        <a:t>500</a:t>
                      </a:r>
                    </a:p>
                  </a:txBody>
                  <a:tcPr/>
                </a:tc>
                <a:extLst>
                  <a:ext uri="{0D108BD9-81ED-4DB2-BD59-A6C34878D82A}">
                    <a16:rowId xmlns:a16="http://schemas.microsoft.com/office/drawing/2014/main" val="3055685843"/>
                  </a:ext>
                </a:extLst>
              </a:tr>
            </a:tbl>
          </a:graphicData>
        </a:graphic>
      </p:graphicFrame>
      <p:sp>
        <p:nvSpPr>
          <p:cNvPr id="14" name="TextBox 13">
            <a:extLst>
              <a:ext uri="{FF2B5EF4-FFF2-40B4-BE49-F238E27FC236}">
                <a16:creationId xmlns:a16="http://schemas.microsoft.com/office/drawing/2014/main" id="{871F0EB4-3223-1D1E-2FB4-9BF67BA30A95}"/>
              </a:ext>
            </a:extLst>
          </p:cNvPr>
          <p:cNvSpPr txBox="1"/>
          <p:nvPr/>
        </p:nvSpPr>
        <p:spPr>
          <a:xfrm>
            <a:off x="837483" y="5039469"/>
            <a:ext cx="1011465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C4A2A"/>
                </a:solidFill>
                <a:effectLst/>
                <a:uLnTx/>
                <a:uFillTx/>
                <a:latin typeface="Calibri" panose="020F0502020204030204"/>
                <a:ea typeface="Calibri"/>
                <a:cs typeface="Calibri"/>
              </a:rPr>
              <a:t>Reports from previous recipients can be found on the AVA website.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423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92FF5-8A96-C246-DD29-8D0490B05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41813-663E-E7A4-4448-2F2EB362E8A7}"/>
              </a:ext>
            </a:extLst>
          </p:cNvPr>
          <p:cNvSpPr>
            <a:spLocks noGrp="1"/>
          </p:cNvSpPr>
          <p:nvPr>
            <p:ph type="title"/>
          </p:nvPr>
        </p:nvSpPr>
        <p:spPr/>
        <p:txBody>
          <a:bodyPr/>
          <a:lstStyle/>
          <a:p>
            <a:r>
              <a:rPr lang="en-GB" b="1">
                <a:solidFill>
                  <a:srgbClr val="1D4280"/>
                </a:solidFill>
              </a:rPr>
              <a:t>AVA Foundation –  Financial Support</a:t>
            </a:r>
          </a:p>
        </p:txBody>
      </p:sp>
      <p:graphicFrame>
        <p:nvGraphicFramePr>
          <p:cNvPr id="10" name="Table 9">
            <a:extLst>
              <a:ext uri="{FF2B5EF4-FFF2-40B4-BE49-F238E27FC236}">
                <a16:creationId xmlns:a16="http://schemas.microsoft.com/office/drawing/2014/main" id="{1D1BD823-0EDB-28AE-CCC7-AD978CF87832}"/>
              </a:ext>
            </a:extLst>
          </p:cNvPr>
          <p:cNvGraphicFramePr>
            <a:graphicFrameLocks noGrp="1"/>
          </p:cNvGraphicFramePr>
          <p:nvPr/>
        </p:nvGraphicFramePr>
        <p:xfrm>
          <a:off x="1344338" y="3245022"/>
          <a:ext cx="8168640" cy="1193800"/>
        </p:xfrm>
        <a:graphic>
          <a:graphicData uri="http://schemas.openxmlformats.org/drawingml/2006/table">
            <a:tbl>
              <a:tblPr firstRow="1" bandRow="1">
                <a:tableStyleId>{3B4B98B0-60AC-42C2-AFA5-B58CD77FA1E5}</a:tableStyleId>
              </a:tblPr>
              <a:tblGrid>
                <a:gridCol w="8168640">
                  <a:extLst>
                    <a:ext uri="{9D8B030D-6E8A-4147-A177-3AD203B41FA5}">
                      <a16:colId xmlns:a16="http://schemas.microsoft.com/office/drawing/2014/main" val="3565302630"/>
                    </a:ext>
                  </a:extLst>
                </a:gridCol>
              </a:tblGrid>
              <a:tr h="370840">
                <a:tc>
                  <a:txBody>
                    <a:bodyPr/>
                    <a:lstStyle/>
                    <a:p>
                      <a:pPr lvl="0" algn="l">
                        <a:lnSpc>
                          <a:spcPct val="100000"/>
                        </a:lnSpc>
                        <a:spcBef>
                          <a:spcPts val="0"/>
                        </a:spcBef>
                        <a:spcAft>
                          <a:spcPts val="0"/>
                        </a:spcAft>
                        <a:buNone/>
                      </a:pPr>
                      <a:r>
                        <a:rPr lang="en-US" sz="1600" b="1" i="0" u="none" strike="noStrike" noProof="0">
                          <a:solidFill>
                            <a:schemeClr val="accent1">
                              <a:lumMod val="49000"/>
                            </a:schemeClr>
                          </a:solidFill>
                          <a:latin typeface="Georgia"/>
                        </a:rPr>
                        <a:t>Why your support matters more than ever</a:t>
                      </a:r>
                      <a:endParaRPr lang="en-US" sz="1600">
                        <a:solidFill>
                          <a:schemeClr val="accent1">
                            <a:lumMod val="49000"/>
                          </a:schemeClr>
                        </a:solidFill>
                      </a:endParaRPr>
                    </a:p>
                  </a:txBody>
                  <a:tcPr/>
                </a:tc>
                <a:extLst>
                  <a:ext uri="{0D108BD9-81ED-4DB2-BD59-A6C34878D82A}">
                    <a16:rowId xmlns:a16="http://schemas.microsoft.com/office/drawing/2014/main" val="4183845399"/>
                  </a:ext>
                </a:extLst>
              </a:tr>
              <a:tr h="370840">
                <a:tc>
                  <a:txBody>
                    <a:bodyPr/>
                    <a:lstStyle/>
                    <a:p>
                      <a:pPr lvl="0" algn="l">
                        <a:lnSpc>
                          <a:spcPct val="100000"/>
                        </a:lnSpc>
                        <a:spcBef>
                          <a:spcPts val="0"/>
                        </a:spcBef>
                        <a:spcAft>
                          <a:spcPts val="0"/>
                        </a:spcAft>
                        <a:buNone/>
                      </a:pPr>
                      <a:r>
                        <a:rPr lang="en-US" sz="1600" b="0" i="0" u="none" strike="noStrike" noProof="0">
                          <a:solidFill>
                            <a:srgbClr val="2A1F0E"/>
                          </a:solidFill>
                          <a:latin typeface="Calibri"/>
                          <a:ea typeface="Calibri"/>
                          <a:cs typeface="Calibri"/>
                        </a:rPr>
                        <a:t>Traditionally the Foundation relied on profits from AVA meetings. As the Association has grown, running meetings at significant profit has become much harder. We actively welcome support from individuals and commercial sources to sustain our educational mission.</a:t>
                      </a:r>
                      <a:endParaRPr lang="en-US" sz="1600"/>
                    </a:p>
                  </a:txBody>
                  <a:tcPr/>
                </a:tc>
                <a:extLst>
                  <a:ext uri="{0D108BD9-81ED-4DB2-BD59-A6C34878D82A}">
                    <a16:rowId xmlns:a16="http://schemas.microsoft.com/office/drawing/2014/main" val="2474851677"/>
                  </a:ext>
                </a:extLst>
              </a:tr>
            </a:tbl>
          </a:graphicData>
        </a:graphic>
      </p:graphicFrame>
      <p:graphicFrame>
        <p:nvGraphicFramePr>
          <p:cNvPr id="11" name="Table 10">
            <a:extLst>
              <a:ext uri="{FF2B5EF4-FFF2-40B4-BE49-F238E27FC236}">
                <a16:creationId xmlns:a16="http://schemas.microsoft.com/office/drawing/2014/main" id="{0DC9326D-53F5-2AA2-9FCB-9B82C53D4BD5}"/>
              </a:ext>
            </a:extLst>
          </p:cNvPr>
          <p:cNvGraphicFramePr>
            <a:graphicFrameLocks noGrp="1"/>
          </p:cNvGraphicFramePr>
          <p:nvPr/>
        </p:nvGraphicFramePr>
        <p:xfrm>
          <a:off x="1344337" y="4844747"/>
          <a:ext cx="8168640" cy="949960"/>
        </p:xfrm>
        <a:graphic>
          <a:graphicData uri="http://schemas.openxmlformats.org/drawingml/2006/table">
            <a:tbl>
              <a:tblPr firstRow="1" bandRow="1">
                <a:tableStyleId>{3B4B98B0-60AC-42C2-AFA5-B58CD77FA1E5}</a:tableStyleId>
              </a:tblPr>
              <a:tblGrid>
                <a:gridCol w="8168640">
                  <a:extLst>
                    <a:ext uri="{9D8B030D-6E8A-4147-A177-3AD203B41FA5}">
                      <a16:colId xmlns:a16="http://schemas.microsoft.com/office/drawing/2014/main" val="3565302630"/>
                    </a:ext>
                  </a:extLst>
                </a:gridCol>
              </a:tblGrid>
              <a:tr h="370840">
                <a:tc>
                  <a:txBody>
                    <a:bodyPr/>
                    <a:lstStyle/>
                    <a:p>
                      <a:pPr lvl="0" algn="l">
                        <a:lnSpc>
                          <a:spcPct val="100000"/>
                        </a:lnSpc>
                        <a:spcBef>
                          <a:spcPts val="0"/>
                        </a:spcBef>
                        <a:spcAft>
                          <a:spcPts val="0"/>
                        </a:spcAft>
                        <a:buNone/>
                      </a:pPr>
                      <a:r>
                        <a:rPr lang="en-US" sz="1600" b="1" i="0" u="none" strike="noStrike" noProof="0" dirty="0">
                          <a:solidFill>
                            <a:schemeClr val="accent1">
                              <a:lumMod val="49000"/>
                            </a:schemeClr>
                          </a:solidFill>
                          <a:latin typeface="Georgia"/>
                        </a:rPr>
                        <a:t>How to Make a Donation</a:t>
                      </a:r>
                      <a:endParaRPr lang="en-US" sz="1600" b="1" i="0" u="none" strike="noStrike" noProof="0">
                        <a:solidFill>
                          <a:srgbClr val="000000"/>
                        </a:solidFill>
                        <a:latin typeface="Georgia"/>
                      </a:endParaRPr>
                    </a:p>
                  </a:txBody>
                  <a:tcPr/>
                </a:tc>
                <a:extLst>
                  <a:ext uri="{0D108BD9-81ED-4DB2-BD59-A6C34878D82A}">
                    <a16:rowId xmlns:a16="http://schemas.microsoft.com/office/drawing/2014/main" val="4183845399"/>
                  </a:ext>
                </a:extLst>
              </a:tr>
              <a:tr h="370840">
                <a:tc>
                  <a:txBody>
                    <a:bodyPr/>
                    <a:lstStyle/>
                    <a:p>
                      <a:pPr marL="285750" indent="-285750">
                        <a:buFont typeface="Arial"/>
                        <a:buChar char="•"/>
                      </a:pPr>
                      <a:r>
                        <a:rPr lang="en-US" sz="1600" dirty="0"/>
                        <a:t>Online: AVA website </a:t>
                      </a:r>
                      <a:r>
                        <a:rPr lang="en-US" sz="1600" b="0" i="0" u="none" strike="noStrike" noProof="0" dirty="0">
                          <a:hlinkClick r:id="rId2"/>
                        </a:rPr>
                        <a:t>AVA Foundation Donation : Association of Veterinary </a:t>
                      </a:r>
                      <a:r>
                        <a:rPr lang="en-US" sz="1600" b="0" i="0" u="none" strike="noStrike" noProof="0" dirty="0" err="1">
                          <a:hlinkClick r:id="rId2"/>
                        </a:rPr>
                        <a:t>Anaesthetists</a:t>
                      </a:r>
                      <a:endParaRPr lang="en-US" sz="1600" b="0" i="0" u="none" strike="noStrike" noProof="0" dirty="0">
                        <a:latin typeface="Calibri"/>
                        <a:ea typeface="Calibri"/>
                        <a:cs typeface="Calibri"/>
                      </a:endParaRPr>
                    </a:p>
                    <a:p>
                      <a:pPr marL="285750" lvl="0" indent="-285750">
                        <a:buFont typeface="Arial"/>
                        <a:buChar char="•"/>
                      </a:pPr>
                      <a:r>
                        <a:rPr lang="en-US" sz="1600" b="0" i="0" u="none" strike="noStrike" noProof="0"/>
                        <a:t>QR code</a:t>
                      </a:r>
                    </a:p>
                  </a:txBody>
                  <a:tcPr/>
                </a:tc>
                <a:extLst>
                  <a:ext uri="{0D108BD9-81ED-4DB2-BD59-A6C34878D82A}">
                    <a16:rowId xmlns:a16="http://schemas.microsoft.com/office/drawing/2014/main" val="2474851677"/>
                  </a:ext>
                </a:extLst>
              </a:tr>
            </a:tbl>
          </a:graphicData>
        </a:graphic>
      </p:graphicFrame>
      <p:pic>
        <p:nvPicPr>
          <p:cNvPr id="12" name="Picture 11" descr="A qr code with a person on it&#10;&#10;AI-generated content may be incorrect.">
            <a:extLst>
              <a:ext uri="{FF2B5EF4-FFF2-40B4-BE49-F238E27FC236}">
                <a16:creationId xmlns:a16="http://schemas.microsoft.com/office/drawing/2014/main" id="{2DD06DBF-15D1-52F6-B3FB-D6DE470A1502}"/>
              </a:ext>
            </a:extLst>
          </p:cNvPr>
          <p:cNvPicPr>
            <a:picLocks noChangeAspect="1"/>
          </p:cNvPicPr>
          <p:nvPr/>
        </p:nvPicPr>
        <p:blipFill>
          <a:blip r:embed="rId3"/>
          <a:stretch>
            <a:fillRect/>
          </a:stretch>
        </p:blipFill>
        <p:spPr>
          <a:xfrm>
            <a:off x="9672104" y="3663900"/>
            <a:ext cx="2408287" cy="2355752"/>
          </a:xfrm>
          <a:prstGeom prst="rect">
            <a:avLst/>
          </a:prstGeom>
        </p:spPr>
      </p:pic>
      <p:graphicFrame>
        <p:nvGraphicFramePr>
          <p:cNvPr id="13" name="Table 12">
            <a:extLst>
              <a:ext uri="{FF2B5EF4-FFF2-40B4-BE49-F238E27FC236}">
                <a16:creationId xmlns:a16="http://schemas.microsoft.com/office/drawing/2014/main" id="{6A282747-487E-5D25-A41E-E0490EAACFB0}"/>
              </a:ext>
            </a:extLst>
          </p:cNvPr>
          <p:cNvGraphicFramePr>
            <a:graphicFrameLocks noGrp="1"/>
          </p:cNvGraphicFramePr>
          <p:nvPr/>
        </p:nvGraphicFramePr>
        <p:xfrm>
          <a:off x="1344338" y="1825146"/>
          <a:ext cx="8168640" cy="949960"/>
        </p:xfrm>
        <a:graphic>
          <a:graphicData uri="http://schemas.openxmlformats.org/drawingml/2006/table">
            <a:tbl>
              <a:tblPr firstRow="1" bandRow="1">
                <a:tableStyleId>{3B4B98B0-60AC-42C2-AFA5-B58CD77FA1E5}</a:tableStyleId>
              </a:tblPr>
              <a:tblGrid>
                <a:gridCol w="8168640">
                  <a:extLst>
                    <a:ext uri="{9D8B030D-6E8A-4147-A177-3AD203B41FA5}">
                      <a16:colId xmlns:a16="http://schemas.microsoft.com/office/drawing/2014/main" val="3565302630"/>
                    </a:ext>
                  </a:extLst>
                </a:gridCol>
              </a:tblGrid>
              <a:tr h="370840">
                <a:tc>
                  <a:txBody>
                    <a:bodyPr/>
                    <a:lstStyle/>
                    <a:p>
                      <a:pPr lvl="0" algn="l">
                        <a:lnSpc>
                          <a:spcPct val="100000"/>
                        </a:lnSpc>
                        <a:spcBef>
                          <a:spcPts val="0"/>
                        </a:spcBef>
                        <a:spcAft>
                          <a:spcPts val="0"/>
                        </a:spcAft>
                        <a:buNone/>
                      </a:pPr>
                      <a:r>
                        <a:rPr lang="en-US" sz="1600" b="1" i="0" u="none" strike="noStrike" noProof="0" dirty="0">
                          <a:solidFill>
                            <a:schemeClr val="accent1">
                              <a:lumMod val="49000"/>
                            </a:schemeClr>
                          </a:solidFill>
                          <a:latin typeface="Georgia"/>
                        </a:rPr>
                        <a:t>A heartfelt thank you to our</a:t>
                      </a:r>
                      <a:r>
                        <a:rPr lang="en-US" sz="1600" b="1" i="0" u="none" strike="noStrike" noProof="0">
                          <a:solidFill>
                            <a:schemeClr val="accent1">
                              <a:lumMod val="49000"/>
                            </a:schemeClr>
                          </a:solidFill>
                          <a:latin typeface="Georgia"/>
                        </a:rPr>
                        <a:t> generous donor</a:t>
                      </a:r>
                      <a:endParaRPr lang="en-US" sz="1600">
                        <a:solidFill>
                          <a:schemeClr val="accent1">
                            <a:lumMod val="49000"/>
                          </a:schemeClr>
                        </a:solidFill>
                      </a:endParaRPr>
                    </a:p>
                  </a:txBody>
                  <a:tcPr/>
                </a:tc>
                <a:extLst>
                  <a:ext uri="{0D108BD9-81ED-4DB2-BD59-A6C34878D82A}">
                    <a16:rowId xmlns:a16="http://schemas.microsoft.com/office/drawing/2014/main" val="4183845399"/>
                  </a:ext>
                </a:extLst>
              </a:tr>
              <a:tr h="370840">
                <a:tc>
                  <a:txBody>
                    <a:bodyPr/>
                    <a:lstStyle/>
                    <a:p>
                      <a:pPr marL="0" lvl="0" indent="0" algn="l">
                        <a:lnSpc>
                          <a:spcPct val="100000"/>
                        </a:lnSpc>
                        <a:buNone/>
                      </a:pPr>
                      <a:r>
                        <a:rPr lang="en-US" sz="1600" b="0" i="0" u="none" strike="noStrike" baseline="0" noProof="0">
                          <a:solidFill>
                            <a:srgbClr val="2A1F0E"/>
                          </a:solidFill>
                          <a:latin typeface="Calibri"/>
                          <a:ea typeface="Calibri"/>
                          <a:cs typeface="Calibri"/>
                        </a:rPr>
                        <a:t>We are deeply grateful to Khursheed Mama for her generous donation made in memory of Liz Leece</a:t>
                      </a:r>
                    </a:p>
                  </a:txBody>
                  <a:tcPr/>
                </a:tc>
                <a:extLst>
                  <a:ext uri="{0D108BD9-81ED-4DB2-BD59-A6C34878D82A}">
                    <a16:rowId xmlns:a16="http://schemas.microsoft.com/office/drawing/2014/main" val="2474851677"/>
                  </a:ext>
                </a:extLst>
              </a:tr>
            </a:tbl>
          </a:graphicData>
        </a:graphic>
      </p:graphicFrame>
      <p:sp>
        <p:nvSpPr>
          <p:cNvPr id="16" name="TextBox 15">
            <a:extLst>
              <a:ext uri="{FF2B5EF4-FFF2-40B4-BE49-F238E27FC236}">
                <a16:creationId xmlns:a16="http://schemas.microsoft.com/office/drawing/2014/main" id="{21ACD333-4120-8BEF-6A4A-9B8FBDFE74CC}"/>
              </a:ext>
            </a:extLst>
          </p:cNvPr>
          <p:cNvSpPr txBox="1"/>
          <p:nvPr/>
        </p:nvSpPr>
        <p:spPr>
          <a:xfrm>
            <a:off x="411683" y="5962320"/>
            <a:ext cx="1116515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Calibri"/>
                <a:cs typeface="Calibri"/>
              </a:rPr>
              <a:t>The foundation is always looking to grow, and every contribution, large or small, makes a real difference to trainees in our </a:t>
            </a: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specialty.</a:t>
            </a:r>
            <a:endParaRPr kumimoji="0" lang="en-US" sz="1800" b="0" i="1"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Questions? </a:t>
            </a: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AVAFoundation@ava.eu.com</a:t>
            </a: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2040220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62B4C-2DBA-A238-3E66-7C5FB2556F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52D90-6BC1-39B7-44CF-931DF68E31D0}"/>
              </a:ext>
            </a:extLst>
          </p:cNvPr>
          <p:cNvSpPr>
            <a:spLocks noGrp="1"/>
          </p:cNvSpPr>
          <p:nvPr>
            <p:ph type="title"/>
          </p:nvPr>
        </p:nvSpPr>
        <p:spPr/>
        <p:txBody>
          <a:bodyPr>
            <a:normAutofit fontScale="90000"/>
          </a:bodyPr>
          <a:lstStyle/>
          <a:p>
            <a:r>
              <a:rPr lang="en-GB" b="1">
                <a:solidFill>
                  <a:srgbClr val="1D4280"/>
                </a:solidFill>
              </a:rPr>
              <a:t>Support the AVA Foundation - </a:t>
            </a:r>
            <a:r>
              <a:rPr lang="en-US" sz="4800" b="1">
                <a:solidFill>
                  <a:srgbClr val="144079"/>
                </a:solidFill>
                <a:latin typeface="Aptos Display"/>
              </a:rPr>
              <a:t>Get Your AVA Mug!</a:t>
            </a:r>
            <a:endParaRPr lang="en-GB" b="1">
              <a:solidFill>
                <a:srgbClr val="000000"/>
              </a:solidFill>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AF1EE8FB-13D2-0C65-3759-F6733157CDCF}"/>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
        <p:nvSpPr>
          <p:cNvPr id="6" name="Content Placeholder 2">
            <a:extLst>
              <a:ext uri="{FF2B5EF4-FFF2-40B4-BE49-F238E27FC236}">
                <a16:creationId xmlns:a16="http://schemas.microsoft.com/office/drawing/2014/main" id="{786DDE33-5196-1466-C0A9-319FB7F0E994}"/>
              </a:ext>
            </a:extLst>
          </p:cNvPr>
          <p:cNvSpPr>
            <a:spLocks noGrp="1"/>
          </p:cNvSpPr>
          <p:nvPr>
            <p:ph idx="1"/>
          </p:nvPr>
        </p:nvSpPr>
        <p:spPr>
          <a:xfrm>
            <a:off x="838200" y="1368425"/>
            <a:ext cx="10515600" cy="4351338"/>
          </a:xfrm>
        </p:spPr>
        <p:txBody>
          <a:bodyPr vert="horz" lIns="91440" tIns="45720" rIns="91440" bIns="45720" rtlCol="0" anchor="t">
            <a:normAutofit/>
          </a:bodyPr>
          <a:lstStyle/>
          <a:p>
            <a:pPr algn="ctr">
              <a:buNone/>
            </a:pPr>
            <a:r>
              <a:rPr lang="en-US" sz="2400" b="1" i="1" dirty="0">
                <a:solidFill>
                  <a:schemeClr val="accent1">
                    <a:lumMod val="49000"/>
                  </a:schemeClr>
                </a:solidFill>
                <a:ea typeface="+mn-lt"/>
                <a:cs typeface="+mn-lt"/>
              </a:rPr>
              <a:t>Make a difference while attending the congress</a:t>
            </a:r>
            <a:endParaRPr lang="en-US" sz="2400" b="1" dirty="0">
              <a:solidFill>
                <a:schemeClr val="accent1">
                  <a:lumMod val="49000"/>
                </a:schemeClr>
              </a:solidFill>
              <a:ea typeface="Calibri"/>
              <a:cs typeface="Calibri"/>
            </a:endParaRPr>
          </a:p>
          <a:p>
            <a:pPr>
              <a:buNone/>
            </a:pPr>
            <a:r>
              <a:rPr lang="en-US" sz="2000" dirty="0">
                <a:solidFill>
                  <a:srgbClr val="222222"/>
                </a:solidFill>
                <a:ea typeface="+mn-lt"/>
                <a:cs typeface="+mn-lt"/>
              </a:rPr>
              <a:t>Scan the QR code to visit the AVA donation page:</a:t>
            </a:r>
            <a:endParaRPr lang="nl" sz="1600" b="1" dirty="0">
              <a:solidFill>
                <a:srgbClr val="222222"/>
              </a:solidFill>
              <a:ea typeface="+mn-lt"/>
              <a:cs typeface="+mn-lt"/>
            </a:endParaRPr>
          </a:p>
          <a:p>
            <a:pPr>
              <a:buNone/>
            </a:pPr>
            <a:r>
              <a:rPr lang="nl" sz="1600" b="1" dirty="0">
                <a:solidFill>
                  <a:srgbClr val="222222"/>
                </a:solidFill>
                <a:ea typeface="+mn-lt"/>
                <a:cs typeface="+mn-lt"/>
              </a:rPr>
              <a:t>How it works:</a:t>
            </a:r>
            <a:endParaRPr lang="en-GB" dirty="0">
              <a:ea typeface="Calibri"/>
              <a:cs typeface="Calibri"/>
            </a:endParaRPr>
          </a:p>
          <a:p>
            <a:pPr>
              <a:buFont typeface="Arial"/>
              <a:buChar char="•"/>
            </a:pPr>
            <a:r>
              <a:rPr lang="en-US" sz="1600" dirty="0">
                <a:solidFill>
                  <a:srgbClr val="222222"/>
                </a:solidFill>
                <a:ea typeface="+mn-lt"/>
                <a:cs typeface="+mn-lt"/>
              </a:rPr>
              <a:t>Make a donation of </a:t>
            </a:r>
            <a:r>
              <a:rPr lang="en-US" sz="1600" b="1" dirty="0">
                <a:solidFill>
                  <a:srgbClr val="222222"/>
                </a:solidFill>
                <a:ea typeface="+mn-lt"/>
                <a:cs typeface="+mn-lt"/>
              </a:rPr>
              <a:t>at least £8</a:t>
            </a:r>
            <a:r>
              <a:rPr lang="en-US" sz="1600" dirty="0">
                <a:solidFill>
                  <a:srgbClr val="222222"/>
                </a:solidFill>
                <a:ea typeface="+mn-lt"/>
                <a:cs typeface="+mn-lt"/>
              </a:rPr>
              <a:t> </a:t>
            </a:r>
            <a:endParaRPr lang="en-GB" dirty="0"/>
          </a:p>
          <a:p>
            <a:pPr>
              <a:buFont typeface="Arial"/>
              <a:buChar char="•"/>
            </a:pPr>
            <a:r>
              <a:rPr lang="en-US" sz="1600" dirty="0">
                <a:solidFill>
                  <a:srgbClr val="222222"/>
                </a:solidFill>
                <a:ea typeface="+mn-lt"/>
                <a:cs typeface="+mn-lt"/>
              </a:rPr>
              <a:t>Show your </a:t>
            </a:r>
            <a:r>
              <a:rPr lang="en-US" sz="1600" b="1" dirty="0">
                <a:solidFill>
                  <a:srgbClr val="222222"/>
                </a:solidFill>
                <a:ea typeface="+mn-lt"/>
                <a:cs typeface="+mn-lt"/>
              </a:rPr>
              <a:t>payment receipt</a:t>
            </a:r>
            <a:r>
              <a:rPr lang="en-US" sz="1600" dirty="0">
                <a:solidFill>
                  <a:srgbClr val="222222"/>
                </a:solidFill>
                <a:ea typeface="+mn-lt"/>
                <a:cs typeface="+mn-lt"/>
              </a:rPr>
              <a:t> as proof of donation</a:t>
            </a:r>
            <a:endParaRPr lang="en-GB" dirty="0"/>
          </a:p>
          <a:p>
            <a:pPr>
              <a:buFont typeface="Arial"/>
              <a:buChar char="•"/>
            </a:pPr>
            <a:r>
              <a:rPr lang="en-US" sz="1600" dirty="0">
                <a:solidFill>
                  <a:srgbClr val="222222"/>
                </a:solidFill>
                <a:ea typeface="+mn-lt"/>
                <a:cs typeface="+mn-lt"/>
              </a:rPr>
              <a:t>Receive your </a:t>
            </a:r>
            <a:r>
              <a:rPr lang="en-US" sz="1600" b="1" dirty="0">
                <a:solidFill>
                  <a:srgbClr val="222222"/>
                </a:solidFill>
                <a:ea typeface="+mn-lt"/>
                <a:cs typeface="+mn-lt"/>
              </a:rPr>
              <a:t>exclusive AVA mug</a:t>
            </a:r>
            <a:r>
              <a:rPr lang="en-US" sz="1600" dirty="0">
                <a:solidFill>
                  <a:srgbClr val="222222"/>
                </a:solidFill>
                <a:ea typeface="+mn-lt"/>
                <a:cs typeface="+mn-lt"/>
              </a:rPr>
              <a:t> at the registration desk</a:t>
            </a:r>
          </a:p>
          <a:p>
            <a:pPr>
              <a:buNone/>
            </a:pPr>
            <a:r>
              <a:rPr lang="en-US" sz="1600" b="1" dirty="0">
                <a:solidFill>
                  <a:srgbClr val="222222"/>
                </a:solidFill>
                <a:ea typeface="+mn-lt"/>
                <a:cs typeface="+mn-lt"/>
              </a:rPr>
              <a:t>Important:</a:t>
            </a:r>
            <a:endParaRPr lang="en-GB" dirty="0"/>
          </a:p>
          <a:p>
            <a:pPr>
              <a:buFont typeface="Arial"/>
              <a:buChar char="•"/>
            </a:pPr>
            <a:r>
              <a:rPr lang="en-US" sz="1600" dirty="0">
                <a:solidFill>
                  <a:srgbClr val="222222"/>
                </a:solidFill>
                <a:ea typeface="+mn-lt"/>
                <a:cs typeface="+mn-lt"/>
              </a:rPr>
              <a:t>Please keep your receipt (digital or printed), as it is required to claim your mug.</a:t>
            </a:r>
            <a:endParaRPr lang="en-GB" dirty="0"/>
          </a:p>
          <a:p>
            <a:pPr>
              <a:buFont typeface="Arial"/>
              <a:buChar char="•"/>
            </a:pPr>
            <a:r>
              <a:rPr lang="en-US" sz="1600" dirty="0">
                <a:solidFill>
                  <a:srgbClr val="222222"/>
                </a:solidFill>
                <a:ea typeface="+mn-lt"/>
                <a:cs typeface="+mn-lt"/>
              </a:rPr>
              <a:t>AVA mugs are available while stocks last</a:t>
            </a:r>
            <a:endParaRPr lang="en-GB" dirty="0"/>
          </a:p>
          <a:p>
            <a:pPr marL="0" indent="0">
              <a:lnSpc>
                <a:spcPct val="100000"/>
              </a:lnSpc>
              <a:spcBef>
                <a:spcPts val="600"/>
              </a:spcBef>
              <a:buNone/>
            </a:pPr>
            <a:endParaRPr lang="en-GB" sz="3200" dirty="0">
              <a:solidFill>
                <a:srgbClr val="222222"/>
              </a:solidFill>
              <a:latin typeface="Calibri Light" panose="020F0302020204030204" pitchFamily="34" charset="0"/>
              <a:ea typeface="Calibri Light"/>
              <a:cs typeface="Calibri Light" panose="020F0302020204030204" pitchFamily="34" charset="0"/>
            </a:endParaRPr>
          </a:p>
          <a:p>
            <a:pPr marL="0" indent="0">
              <a:lnSpc>
                <a:spcPct val="100000"/>
              </a:lnSpc>
              <a:spcBef>
                <a:spcPts val="600"/>
              </a:spcBef>
              <a:buNone/>
            </a:pPr>
            <a:endParaRPr lang="en-GB" sz="8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19593E43-B15C-A903-7E0A-88229D30BA0C}"/>
              </a:ext>
            </a:extLst>
          </p:cNvPr>
          <p:cNvPicPr>
            <a:picLocks noChangeAspect="1"/>
          </p:cNvPicPr>
          <p:nvPr/>
        </p:nvPicPr>
        <p:blipFill>
          <a:blip r:embed="rId3"/>
          <a:srcRect t="7041" b="10948"/>
          <a:stretch>
            <a:fillRect/>
          </a:stretch>
        </p:blipFill>
        <p:spPr>
          <a:xfrm rot="-5400000">
            <a:off x="9404139" y="1903014"/>
            <a:ext cx="2360637" cy="1935985"/>
          </a:xfrm>
          <a:prstGeom prst="rect">
            <a:avLst/>
          </a:prstGeom>
        </p:spPr>
      </p:pic>
      <p:sp>
        <p:nvSpPr>
          <p:cNvPr id="5" name="AutoShape 2">
            <a:extLst>
              <a:ext uri="{FF2B5EF4-FFF2-40B4-BE49-F238E27FC236}">
                <a16:creationId xmlns:a16="http://schemas.microsoft.com/office/drawing/2014/main" id="{BC36722D-02BA-B64E-3B92-482AAEBDAFA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2E0B9D8D-EDD5-AE06-6384-2E49F96B3301}"/>
              </a:ext>
            </a:extLst>
          </p:cNvPr>
          <p:cNvPicPr>
            <a:picLocks noChangeAspect="1"/>
          </p:cNvPicPr>
          <p:nvPr/>
        </p:nvPicPr>
        <p:blipFill>
          <a:blip r:embed="rId4"/>
          <a:srcRect l="15918" t="8527" b="16597"/>
          <a:stretch>
            <a:fillRect/>
          </a:stretch>
        </p:blipFill>
        <p:spPr>
          <a:xfrm rot="-5400000">
            <a:off x="9481453" y="4431265"/>
            <a:ext cx="2360638" cy="2102182"/>
          </a:xfrm>
          <a:prstGeom prst="rect">
            <a:avLst/>
          </a:prstGeom>
        </p:spPr>
      </p:pic>
    </p:spTree>
    <p:extLst>
      <p:ext uri="{BB962C8B-B14F-4D97-AF65-F5344CB8AC3E}">
        <p14:creationId xmlns:p14="http://schemas.microsoft.com/office/powerpoint/2010/main" val="1781257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A44A7-65D1-6136-BF8D-806569413BF7}"/>
            </a:ext>
          </a:extLst>
        </p:cNvPr>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B3129954-39D0-DC45-C09E-CF60F81CFFBF}"/>
              </a:ext>
            </a:extLst>
          </p:cNvPr>
          <p:cNvSpPr/>
          <p:nvPr/>
        </p:nvSpPr>
        <p:spPr>
          <a:xfrm>
            <a:off x="804643" y="2860215"/>
            <a:ext cx="4978399"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dirty="0">
                <a:solidFill>
                  <a:srgbClr val="1D4280"/>
                </a:solidFill>
                <a:latin typeface="Calibri"/>
                <a:ea typeface="Calibri"/>
                <a:cs typeface="Calibri"/>
              </a:rPr>
              <a:t>Project update</a:t>
            </a:r>
            <a:endParaRPr lang="en-GB" sz="2400" b="1" dirty="0">
              <a:solidFill>
                <a:srgbClr val="1D4280"/>
              </a:solidFill>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89FF1DBB-11D6-A512-D3E8-E9F1CF65047B}"/>
              </a:ext>
            </a:extLst>
          </p:cNvPr>
          <p:cNvSpPr/>
          <p:nvPr/>
        </p:nvSpPr>
        <p:spPr>
          <a:xfrm>
            <a:off x="845276" y="5509023"/>
            <a:ext cx="4978400" cy="1008000"/>
          </a:xfrm>
          <a:prstGeom prst="rect">
            <a:avLst/>
          </a:prstGeom>
          <a:solidFill>
            <a:schemeClr val="tx2">
              <a:lumMod val="60000"/>
              <a:lumOff val="40000"/>
            </a:schemeClr>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accent1">
                    <a:lumMod val="75000"/>
                  </a:schemeClr>
                </a:solidFill>
                <a:latin typeface="Calibri" panose="020F0502020204030204" pitchFamily="34" charset="0"/>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428C43D2-81B5-07CD-EEE1-EF63C2B7CAFE}"/>
              </a:ext>
            </a:extLst>
          </p:cNvPr>
          <p:cNvSpPr/>
          <p:nvPr/>
        </p:nvSpPr>
        <p:spPr>
          <a:xfrm>
            <a:off x="812800" y="4185778"/>
            <a:ext cx="4978400" cy="1008000"/>
          </a:xfrm>
          <a:prstGeom prst="rect">
            <a:avLst/>
          </a:prstGeom>
          <a:solidFill>
            <a:schemeClr val="tx2">
              <a:lumMod val="60000"/>
              <a:lumOff val="40000"/>
            </a:schemeClr>
          </a:solid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accent1">
                    <a:lumMod val="75000"/>
                  </a:schemeClr>
                </a:solidFill>
                <a:latin typeface="Calibri" panose="020F0502020204030204" pitchFamily="34" charset="0"/>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77BE9DE0-7CB1-F39F-FDD4-2EB9EFABB403}"/>
              </a:ext>
            </a:extLst>
          </p:cNvPr>
          <p:cNvSpPr/>
          <p:nvPr/>
        </p:nvSpPr>
        <p:spPr>
          <a:xfrm>
            <a:off x="6375400" y="1534652"/>
            <a:ext cx="4978400" cy="1008000"/>
          </a:xfrm>
          <a:prstGeom prst="rect">
            <a:avLst/>
          </a:prstGeom>
          <a:solidFill>
            <a:srgbClr val="002060"/>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bg1"/>
                </a:solidFill>
                <a:latin typeface="Calibri" panose="020F0502020204030204" pitchFamily="34" charset="0"/>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97E24DCC-0B82-0989-6484-FDAE0C579235}"/>
              </a:ext>
            </a:extLst>
          </p:cNvPr>
          <p:cNvSpPr/>
          <p:nvPr/>
        </p:nvSpPr>
        <p:spPr>
          <a:xfrm>
            <a:off x="804645" y="1534652"/>
            <a:ext cx="4978400" cy="1008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New members</a:t>
            </a:r>
          </a:p>
        </p:txBody>
      </p:sp>
      <p:sp>
        <p:nvSpPr>
          <p:cNvPr id="34" name="Title 33">
            <a:extLst>
              <a:ext uri="{FF2B5EF4-FFF2-40B4-BE49-F238E27FC236}">
                <a16:creationId xmlns:a16="http://schemas.microsoft.com/office/drawing/2014/main" id="{EBB25CD9-4A4D-86F7-5394-0D3A501B753C}"/>
              </a:ext>
            </a:extLst>
          </p:cNvPr>
          <p:cNvSpPr>
            <a:spLocks noGrp="1"/>
          </p:cNvSpPr>
          <p:nvPr>
            <p:ph type="title"/>
          </p:nvPr>
        </p:nvSpPr>
        <p:spPr>
          <a:xfrm>
            <a:off x="838200" y="76894"/>
            <a:ext cx="10515600" cy="1325563"/>
          </a:xfrm>
        </p:spPr>
        <p:txBody>
          <a:bodyPr/>
          <a:lstStyle/>
          <a:p>
            <a:r>
              <a:rPr lang="en-GB" dirty="0">
                <a:solidFill>
                  <a:srgbClr val="1D4280"/>
                </a:solidFill>
                <a:latin typeface="Calibri"/>
                <a:ea typeface="Calibri"/>
                <a:cs typeface="Calibri"/>
              </a:rPr>
              <a:t> </a:t>
            </a:r>
            <a:endParaRPr lang="sv-SE" dirty="0">
              <a:solidFill>
                <a:srgbClr val="1D4280"/>
              </a:solidFill>
              <a:latin typeface="Calibri" panose="020F0502020204030204" pitchFamily="34" charset="0"/>
              <a:cs typeface="Calibri" panose="020F0502020204030204" pitchFamily="34" charset="0"/>
            </a:endParaRPr>
          </a:p>
        </p:txBody>
      </p:sp>
      <p:sp>
        <p:nvSpPr>
          <p:cNvPr id="4" name="Rectangle 3">
            <a:hlinkClick r:id="" action="ppaction://noaction"/>
            <a:extLst>
              <a:ext uri="{FF2B5EF4-FFF2-40B4-BE49-F238E27FC236}">
                <a16:creationId xmlns:a16="http://schemas.microsoft.com/office/drawing/2014/main" id="{6E2D8269-156C-ED47-625D-0A853D1B326D}"/>
              </a:ext>
            </a:extLst>
          </p:cNvPr>
          <p:cNvSpPr/>
          <p:nvPr/>
        </p:nvSpPr>
        <p:spPr>
          <a:xfrm>
            <a:off x="6375400" y="2960746"/>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Call for new Trustees</a:t>
            </a:r>
          </a:p>
        </p:txBody>
      </p:sp>
      <p:pic>
        <p:nvPicPr>
          <p:cNvPr id="5" name="Image 4" descr="Une image contenant Police, texte, logo, Graphique&#10;&#10;Description générée automatiquement">
            <a:extLst>
              <a:ext uri="{FF2B5EF4-FFF2-40B4-BE49-F238E27FC236}">
                <a16:creationId xmlns:a16="http://schemas.microsoft.com/office/drawing/2014/main" id="{FF3BC6B0-F2AC-FAC6-9273-F746987D65B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2743743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20C156-7F48-6BF9-E640-D5C18B07D647}"/>
              </a:ext>
            </a:extLst>
          </p:cNvPr>
          <p:cNvPicPr>
            <a:picLocks noChangeAspect="1"/>
          </p:cNvPicPr>
          <p:nvPr/>
        </p:nvPicPr>
        <p:blipFill>
          <a:blip r:embed="rId2"/>
          <a:stretch>
            <a:fillRect/>
          </a:stretch>
        </p:blipFill>
        <p:spPr>
          <a:xfrm>
            <a:off x="405889" y="380473"/>
            <a:ext cx="4363335" cy="5801530"/>
          </a:xfrm>
          <a:prstGeom prst="rect">
            <a:avLst/>
          </a:prstGeom>
        </p:spPr>
      </p:pic>
      <p:pic>
        <p:nvPicPr>
          <p:cNvPr id="4" name="Image 4" descr="Une image contenant Police, texte, logo, Graphique&#10;&#10;Description générée automatiquement">
            <a:extLst>
              <a:ext uri="{FF2B5EF4-FFF2-40B4-BE49-F238E27FC236}">
                <a16:creationId xmlns:a16="http://schemas.microsoft.com/office/drawing/2014/main" id="{2B1024F0-86CB-BA0A-B53D-960A2B5ED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1768" y="5528048"/>
            <a:ext cx="2552464" cy="1175097"/>
          </a:xfrm>
          <a:prstGeom prst="rect">
            <a:avLst/>
          </a:prstGeom>
        </p:spPr>
      </p:pic>
      <p:sp>
        <p:nvSpPr>
          <p:cNvPr id="5" name="TextBox 4">
            <a:extLst>
              <a:ext uri="{FF2B5EF4-FFF2-40B4-BE49-F238E27FC236}">
                <a16:creationId xmlns:a16="http://schemas.microsoft.com/office/drawing/2014/main" id="{D97D6554-7413-6A55-DFDF-BC942F86D1F7}"/>
              </a:ext>
            </a:extLst>
          </p:cNvPr>
          <p:cNvSpPr txBox="1"/>
          <p:nvPr/>
        </p:nvSpPr>
        <p:spPr>
          <a:xfrm>
            <a:off x="6096000" y="1540042"/>
            <a:ext cx="487364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uLnTx/>
                <a:uFillTx/>
                <a:latin typeface="Aptos" panose="02110004020202020204"/>
                <a:ea typeface="+mn-ea"/>
                <a:cs typeface="+mn-cs"/>
              </a:rPr>
              <a:t>Editor’s report</a:t>
            </a:r>
          </a:p>
        </p:txBody>
      </p:sp>
    </p:spTree>
    <p:extLst>
      <p:ext uri="{BB962C8B-B14F-4D97-AF65-F5344CB8AC3E}">
        <p14:creationId xmlns:p14="http://schemas.microsoft.com/office/powerpoint/2010/main" val="234075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4BAF4-2520-A496-79FE-F82431F8EFB3}"/>
              </a:ext>
            </a:extLst>
          </p:cNvPr>
          <p:cNvSpPr>
            <a:spLocks noGrp="1"/>
          </p:cNvSpPr>
          <p:nvPr>
            <p:ph type="title"/>
          </p:nvPr>
        </p:nvSpPr>
        <p:spPr/>
        <p:txBody>
          <a:bodyPr/>
          <a:lstStyle/>
          <a:p>
            <a:r>
              <a:rPr lang="en-GB" dirty="0"/>
              <a:t>VAA update – Open Access fees</a:t>
            </a:r>
          </a:p>
        </p:txBody>
      </p:sp>
      <p:sp>
        <p:nvSpPr>
          <p:cNvPr id="3" name="Content Placeholder 2">
            <a:extLst>
              <a:ext uri="{FF2B5EF4-FFF2-40B4-BE49-F238E27FC236}">
                <a16:creationId xmlns:a16="http://schemas.microsoft.com/office/drawing/2014/main" id="{4315B928-FF2E-2EFD-9483-F4800F9533BA}"/>
              </a:ext>
            </a:extLst>
          </p:cNvPr>
          <p:cNvSpPr>
            <a:spLocks noGrp="1"/>
          </p:cNvSpPr>
          <p:nvPr>
            <p:ph idx="1"/>
          </p:nvPr>
        </p:nvSpPr>
        <p:spPr>
          <a:xfrm>
            <a:off x="581527" y="1690688"/>
            <a:ext cx="11081084" cy="4950744"/>
          </a:xfrm>
        </p:spPr>
        <p:txBody>
          <a:bodyPr>
            <a:normAutofit/>
          </a:bodyPr>
          <a:lstStyle/>
          <a:p>
            <a:r>
              <a:rPr lang="en-GB" sz="3200" dirty="0"/>
              <a:t>Full Article Processing Charge (APC) is USD$3300 (original research article)</a:t>
            </a:r>
          </a:p>
          <a:p>
            <a:r>
              <a:rPr lang="en-GB" sz="3200" dirty="0"/>
              <a:t>Discounted APC for AVA members/ACVAA Diplomates: USD$1782 (46% discount)</a:t>
            </a:r>
          </a:p>
          <a:p>
            <a:r>
              <a:rPr lang="en-GB" sz="3200" dirty="0"/>
              <a:t>Manuscripts submitted by non-members are discounted (45%) until 31</a:t>
            </a:r>
            <a:r>
              <a:rPr lang="en-GB" sz="3200" baseline="30000" dirty="0"/>
              <a:t>st</a:t>
            </a:r>
            <a:r>
              <a:rPr lang="en-GB" sz="3200" dirty="0"/>
              <a:t> December, 2027</a:t>
            </a:r>
          </a:p>
          <a:p>
            <a:pPr marL="0" indent="0">
              <a:buNone/>
            </a:pPr>
            <a:r>
              <a:rPr lang="en-GB" sz="3600" dirty="0"/>
              <a:t> </a:t>
            </a:r>
          </a:p>
          <a:p>
            <a:r>
              <a:rPr lang="en-GB" sz="3200" dirty="0"/>
              <a:t>ECVAA will pay APC for each resident’s first paper.</a:t>
            </a:r>
          </a:p>
          <a:p>
            <a:endParaRPr lang="en-GB" sz="3200" dirty="0"/>
          </a:p>
        </p:txBody>
      </p:sp>
      <p:pic>
        <p:nvPicPr>
          <p:cNvPr id="4" name="Image 4" descr="Une image contenant Police, texte, logo, Graphique&#10;&#10;Description générée automatiquement">
            <a:extLst>
              <a:ext uri="{FF2B5EF4-FFF2-40B4-BE49-F238E27FC236}">
                <a16:creationId xmlns:a16="http://schemas.microsoft.com/office/drawing/2014/main" id="{536778A5-8661-5958-FEB5-A0207E61E01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13470059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DA80-41DB-88B5-CA2B-B7F938337848}"/>
              </a:ext>
            </a:extLst>
          </p:cNvPr>
          <p:cNvSpPr>
            <a:spLocks noGrp="1"/>
          </p:cNvSpPr>
          <p:nvPr>
            <p:ph type="title"/>
          </p:nvPr>
        </p:nvSpPr>
        <p:spPr/>
        <p:txBody>
          <a:bodyPr/>
          <a:lstStyle/>
          <a:p>
            <a:r>
              <a:rPr lang="en-GB" b="1" dirty="0">
                <a:solidFill>
                  <a:srgbClr val="1D4280"/>
                </a:solidFill>
              </a:rPr>
              <a:t>Simplifying submissions:</a:t>
            </a:r>
          </a:p>
        </p:txBody>
      </p:sp>
      <p:sp>
        <p:nvSpPr>
          <p:cNvPr id="3" name="Content Placeholder 5">
            <a:extLst>
              <a:ext uri="{FF2B5EF4-FFF2-40B4-BE49-F238E27FC236}">
                <a16:creationId xmlns:a16="http://schemas.microsoft.com/office/drawing/2014/main" id="{4967ACBE-65F0-BA8F-F0AD-B73BFA49F9C1}"/>
              </a:ext>
            </a:extLst>
          </p:cNvPr>
          <p:cNvSpPr txBox="1">
            <a:spLocks/>
          </p:cNvSpPr>
          <p:nvPr/>
        </p:nvSpPr>
        <p:spPr>
          <a:xfrm>
            <a:off x="921152" y="1690688"/>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51435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A template for preparing case reports is available.</a:t>
            </a:r>
          </a:p>
          <a:p>
            <a:pPr marL="0" marR="0" lvl="0" indent="-45720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A template for original research manuscripts:</a:t>
            </a:r>
          </a:p>
        </p:txBody>
      </p:sp>
      <p:pic>
        <p:nvPicPr>
          <p:cNvPr id="5" name="Image 4" descr="Une image contenant Police, texte, logo, Graphique&#10;&#10;Description générée automatiquement">
            <a:extLst>
              <a:ext uri="{FF2B5EF4-FFF2-40B4-BE49-F238E27FC236}">
                <a16:creationId xmlns:a16="http://schemas.microsoft.com/office/drawing/2014/main" id="{4B79451E-C1B7-0885-F3D7-0D4BC23E926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pic>
        <p:nvPicPr>
          <p:cNvPr id="7" name="Picture 6" descr="A qr code with black squares&#10;&#10;AI-generated content may be incorrect.">
            <a:extLst>
              <a:ext uri="{FF2B5EF4-FFF2-40B4-BE49-F238E27FC236}">
                <a16:creationId xmlns:a16="http://schemas.microsoft.com/office/drawing/2014/main" id="{21DAD3DA-E004-5FE7-326A-D95CAA9C7BCC}"/>
              </a:ext>
            </a:extLst>
          </p:cNvPr>
          <p:cNvPicPr>
            <a:picLocks noChangeAspect="1"/>
          </p:cNvPicPr>
          <p:nvPr/>
        </p:nvPicPr>
        <p:blipFill>
          <a:blip r:embed="rId3"/>
          <a:stretch>
            <a:fillRect/>
          </a:stretch>
        </p:blipFill>
        <p:spPr>
          <a:xfrm>
            <a:off x="4634776" y="3016251"/>
            <a:ext cx="2922447" cy="2922447"/>
          </a:xfrm>
          <a:prstGeom prst="rect">
            <a:avLst/>
          </a:prstGeom>
        </p:spPr>
      </p:pic>
    </p:spTree>
    <p:extLst>
      <p:ext uri="{BB962C8B-B14F-4D97-AF65-F5344CB8AC3E}">
        <p14:creationId xmlns:p14="http://schemas.microsoft.com/office/powerpoint/2010/main" val="4175959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5F045B-BC99-256A-E3E3-E3D2E3827138}"/>
              </a:ext>
            </a:extLst>
          </p:cNvPr>
          <p:cNvSpPr txBox="1"/>
          <p:nvPr/>
        </p:nvSpPr>
        <p:spPr>
          <a:xfrm>
            <a:off x="546226" y="1134227"/>
            <a:ext cx="11099548" cy="49090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Manuscript handling time</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Rate limiting steps:</a:t>
            </a:r>
          </a:p>
          <a:p>
            <a:pPr marL="342900" marR="0" lvl="0" indent="-342900" algn="l" defTabSz="914400" rtl="0" eaLnBrk="1" fontAlgn="auto" latinLnBrk="0" hangingPunct="1">
              <a:lnSpc>
                <a:spcPct val="100000"/>
              </a:lnSpc>
              <a:spcBef>
                <a:spcPts val="600"/>
              </a:spcBef>
              <a:spcAft>
                <a:spcPts val="600"/>
              </a:spcAft>
              <a:buClrTx/>
              <a:buSzTx/>
              <a:buFontTx/>
              <a:buAutoNum type="arabicPeriod"/>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 Finding reviewers* – please accept/decline invitations quickly.</a:t>
            </a:r>
          </a:p>
          <a:p>
            <a:pPr marL="342900" marR="0" lvl="0" indent="-342900" algn="l" defTabSz="914400" rtl="0" eaLnBrk="1" fontAlgn="auto" latinLnBrk="0" hangingPunct="1">
              <a:lnSpc>
                <a:spcPct val="100000"/>
              </a:lnSpc>
              <a:spcBef>
                <a:spcPts val="600"/>
              </a:spcBef>
              <a:spcAft>
                <a:spcPts val="600"/>
              </a:spcAft>
              <a:buClrTx/>
              <a:buSzTx/>
              <a:buFontTx/>
              <a:buAutoNum type="arabicPeriod"/>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 Time in review, but also time to perform revisions.</a:t>
            </a: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rPr>
              <a:t>Ultimately, improvements in manuscript handling time are a community effort.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Calibri" panose="020F0502020204030204" pitchFamily="34" charset="0"/>
            </a:endParaRPr>
          </a:p>
        </p:txBody>
      </p:sp>
      <p:sp>
        <p:nvSpPr>
          <p:cNvPr id="3" name="Title 1">
            <a:extLst>
              <a:ext uri="{FF2B5EF4-FFF2-40B4-BE49-F238E27FC236}">
                <a16:creationId xmlns:a16="http://schemas.microsoft.com/office/drawing/2014/main" id="{18CDC201-CA8C-FD8C-0C09-D5551BCDC05D}"/>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1D4280"/>
                </a:solidFill>
                <a:effectLst/>
                <a:uLnTx/>
                <a:uFillTx/>
                <a:latin typeface="Aptos Display" panose="02110004020202020204"/>
                <a:ea typeface="+mj-ea"/>
                <a:cs typeface="+mj-cs"/>
              </a:rPr>
              <a:t>Speeding up manuscript handling:</a:t>
            </a:r>
          </a:p>
        </p:txBody>
      </p:sp>
      <p:pic>
        <p:nvPicPr>
          <p:cNvPr id="4" name="Picture 3" descr="A close-up of a book&#10;&#10;AI-generated content may be incorrect.">
            <a:extLst>
              <a:ext uri="{FF2B5EF4-FFF2-40B4-BE49-F238E27FC236}">
                <a16:creationId xmlns:a16="http://schemas.microsoft.com/office/drawing/2014/main" id="{342DEF03-93B0-1FCC-BAD3-B5E2298BA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2341" y="5124450"/>
            <a:ext cx="5948205" cy="1495747"/>
          </a:xfrm>
          <a:prstGeom prst="rect">
            <a:avLst/>
          </a:prstGeom>
        </p:spPr>
      </p:pic>
      <p:pic>
        <p:nvPicPr>
          <p:cNvPr id="5" name="Image 4" descr="Une image contenant Police, texte, logo, Graphique&#10;&#10;Description générée automatiquement">
            <a:extLst>
              <a:ext uri="{FF2B5EF4-FFF2-40B4-BE49-F238E27FC236}">
                <a16:creationId xmlns:a16="http://schemas.microsoft.com/office/drawing/2014/main" id="{BFE5FE82-764A-4E5B-A3D7-EDD0DACCA188}"/>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2794896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37F90-B4A4-8946-AFE5-34DF82B29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3533D-066D-31E6-A20E-FF8A6BC63891}"/>
              </a:ext>
            </a:extLst>
          </p:cNvPr>
          <p:cNvSpPr>
            <a:spLocks noGrp="1"/>
          </p:cNvSpPr>
          <p:nvPr>
            <p:ph type="title"/>
          </p:nvPr>
        </p:nvSpPr>
        <p:spPr>
          <a:xfrm>
            <a:off x="365760" y="153193"/>
            <a:ext cx="10515600" cy="1325563"/>
          </a:xfrm>
        </p:spPr>
        <p:txBody>
          <a:bodyPr/>
          <a:lstStyle/>
          <a:p>
            <a:r>
              <a:rPr lang="en-GB" b="1" dirty="0">
                <a:solidFill>
                  <a:srgbClr val="1D4280"/>
                </a:solidFill>
              </a:rPr>
              <a:t>Journal website:</a:t>
            </a:r>
          </a:p>
        </p:txBody>
      </p:sp>
      <p:sp>
        <p:nvSpPr>
          <p:cNvPr id="9" name="Content Placeholder 5">
            <a:extLst>
              <a:ext uri="{FF2B5EF4-FFF2-40B4-BE49-F238E27FC236}">
                <a16:creationId xmlns:a16="http://schemas.microsoft.com/office/drawing/2014/main" id="{EE6E5B6A-DA6E-49FE-712B-B4B15F495BA0}"/>
              </a:ext>
            </a:extLst>
          </p:cNvPr>
          <p:cNvSpPr txBox="1">
            <a:spLocks/>
          </p:cNvSpPr>
          <p:nvPr/>
        </p:nvSpPr>
        <p:spPr>
          <a:xfrm>
            <a:off x="365760" y="1478756"/>
            <a:ext cx="11101659"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Aptos" panose="02110004020202020204"/>
                <a:ea typeface="+mn-ea"/>
                <a:cs typeface="+mn-cs"/>
              </a:rPr>
              <a:t>Currently 2 sites</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prstClr val="black"/>
                </a:solidFill>
                <a:effectLst/>
                <a:uLnTx/>
                <a:uFillTx/>
                <a:latin typeface="Aptos" panose="02110004020202020204"/>
                <a:ea typeface="+mn-ea"/>
                <a:cs typeface="+mn-cs"/>
                <a:hlinkClick r:id="rId3"/>
              </a:rPr>
              <a:t>https://www.sciencedirect.com/journal/veterinary-anaesthesia-and-analgesia</a:t>
            </a:r>
            <a:endParaRPr kumimoji="0" lang="en-GB" sz="3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1428750" marR="0" lvl="2" indent="-514350" algn="l" defTabSz="914400" rtl="0" eaLnBrk="1" fontAlgn="auto" latinLnBrk="0" hangingPunct="1">
              <a:lnSpc>
                <a:spcPct val="100000"/>
              </a:lnSpc>
              <a:spcBef>
                <a:spcPts val="0"/>
              </a:spcBef>
              <a:spcAft>
                <a:spcPts val="0"/>
              </a:spcAft>
              <a:buClrTx/>
              <a:buSzTx/>
              <a:buFont typeface="+mj-lt"/>
              <a:buAutoNum type="alphaLcParenR"/>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Up to date, permanent site</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dirty="0">
                <a:ln>
                  <a:noFill/>
                </a:ln>
                <a:solidFill>
                  <a:prstClr val="black"/>
                </a:solidFill>
                <a:effectLst/>
                <a:uLnTx/>
                <a:uFillTx/>
                <a:latin typeface="Aptos" panose="02110004020202020204"/>
                <a:ea typeface="+mn-ea"/>
                <a:cs typeface="+mn-cs"/>
                <a:hlinkClick r:id="rId4"/>
              </a:rPr>
              <a:t>https://www.vaajournal.org/</a:t>
            </a:r>
            <a:endParaRPr kumimoji="0" lang="en-GB" sz="3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1428750" marR="0" lvl="2" indent="-514350" algn="l" defTabSz="914400" rtl="0" eaLnBrk="1" fontAlgn="auto" latinLnBrk="0" hangingPunct="1">
              <a:lnSpc>
                <a:spcPct val="100000"/>
              </a:lnSpc>
              <a:spcBef>
                <a:spcPts val="0"/>
              </a:spcBef>
              <a:spcAft>
                <a:spcPts val="0"/>
              </a:spcAft>
              <a:buClrTx/>
              <a:buSzTx/>
              <a:buFont typeface="+mj-lt"/>
              <a:buAutoNum type="alphaLcParenR"/>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Will be closed</a:t>
            </a:r>
          </a:p>
        </p:txBody>
      </p:sp>
      <p:pic>
        <p:nvPicPr>
          <p:cNvPr id="3" name="Image 4" descr="Une image contenant Police, texte, logo, Graphique&#10;&#10;Description générée automatiquement">
            <a:extLst>
              <a:ext uri="{FF2B5EF4-FFF2-40B4-BE49-F238E27FC236}">
                <a16:creationId xmlns:a16="http://schemas.microsoft.com/office/drawing/2014/main" id="{D32469AF-3D96-484A-037F-4D11BA3296DF}"/>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15667890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E00C5-24B8-0037-B19E-01006D848731}"/>
            </a:ext>
          </a:extLst>
        </p:cNvPr>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93F8CBFF-E1F6-D4C1-95AD-B9DFB0DA13A0}"/>
              </a:ext>
            </a:extLst>
          </p:cNvPr>
          <p:cNvGraphicFramePr>
            <a:graphicFrameLocks noGrp="1"/>
          </p:cNvGraphicFramePr>
          <p:nvPr/>
        </p:nvGraphicFramePr>
        <p:xfrm>
          <a:off x="754380" y="1294873"/>
          <a:ext cx="10683240" cy="4145280"/>
        </p:xfrm>
        <a:graphic>
          <a:graphicData uri="http://schemas.openxmlformats.org/drawingml/2006/table">
            <a:tbl>
              <a:tblPr firstRow="1" bandRow="1">
                <a:tableStyleId>{5C22544A-7EE6-4342-B048-85BDC9FD1C3A}</a:tableStyleId>
              </a:tblPr>
              <a:tblGrid>
                <a:gridCol w="3561080">
                  <a:extLst>
                    <a:ext uri="{9D8B030D-6E8A-4147-A177-3AD203B41FA5}">
                      <a16:colId xmlns:a16="http://schemas.microsoft.com/office/drawing/2014/main" val="2289589309"/>
                    </a:ext>
                  </a:extLst>
                </a:gridCol>
                <a:gridCol w="4125741">
                  <a:extLst>
                    <a:ext uri="{9D8B030D-6E8A-4147-A177-3AD203B41FA5}">
                      <a16:colId xmlns:a16="http://schemas.microsoft.com/office/drawing/2014/main" val="2665899481"/>
                    </a:ext>
                  </a:extLst>
                </a:gridCol>
                <a:gridCol w="2996419">
                  <a:extLst>
                    <a:ext uri="{9D8B030D-6E8A-4147-A177-3AD203B41FA5}">
                      <a16:colId xmlns:a16="http://schemas.microsoft.com/office/drawing/2014/main" val="3228719688"/>
                    </a:ext>
                  </a:extLst>
                </a:gridCol>
              </a:tblGrid>
              <a:tr h="484909">
                <a:tc>
                  <a:txBody>
                    <a:bodyPr/>
                    <a:lstStyle/>
                    <a:p>
                      <a:r>
                        <a:rPr lang="en-GB" sz="2800" dirty="0">
                          <a:latin typeface="+mn-lt"/>
                          <a:cs typeface="Calibri" panose="020F0502020204030204" pitchFamily="34" charset="0"/>
                        </a:rPr>
                        <a:t>Manuscript type</a:t>
                      </a:r>
                    </a:p>
                  </a:txBody>
                  <a:tcPr/>
                </a:tc>
                <a:tc>
                  <a:txBody>
                    <a:bodyPr/>
                    <a:lstStyle/>
                    <a:p>
                      <a:r>
                        <a:rPr lang="en-GB" sz="2800" dirty="0">
                          <a:latin typeface="+mn-lt"/>
                          <a:cs typeface="Calibri" panose="020F0502020204030204" pitchFamily="34" charset="0"/>
                        </a:rPr>
                        <a:t>Number of manuscripts</a:t>
                      </a:r>
                    </a:p>
                  </a:txBody>
                  <a:tcPr/>
                </a:tc>
                <a:tc>
                  <a:txBody>
                    <a:bodyPr/>
                    <a:lstStyle/>
                    <a:p>
                      <a:r>
                        <a:rPr lang="en-GB" sz="2800" dirty="0">
                          <a:latin typeface="+mn-lt"/>
                          <a:cs typeface="Calibri" panose="020F0502020204030204" pitchFamily="34" charset="0"/>
                        </a:rPr>
                        <a:t>Percentage (%)</a:t>
                      </a:r>
                    </a:p>
                  </a:txBody>
                  <a:tcPr/>
                </a:tc>
                <a:extLst>
                  <a:ext uri="{0D108BD9-81ED-4DB2-BD59-A6C34878D82A}">
                    <a16:rowId xmlns:a16="http://schemas.microsoft.com/office/drawing/2014/main" val="4172898886"/>
                  </a:ext>
                </a:extLst>
              </a:tr>
              <a:tr h="484909">
                <a:tc>
                  <a:txBody>
                    <a:bodyPr/>
                    <a:lstStyle/>
                    <a:p>
                      <a:r>
                        <a:rPr lang="en-GB" sz="2800" dirty="0">
                          <a:latin typeface="+mn-lt"/>
                          <a:cs typeface="Calibri" panose="020F0502020204030204" pitchFamily="34" charset="0"/>
                        </a:rPr>
                        <a:t>Research study</a:t>
                      </a:r>
                    </a:p>
                  </a:txBody>
                  <a:tcPr/>
                </a:tc>
                <a:tc>
                  <a:txBody>
                    <a:bodyPr/>
                    <a:lstStyle/>
                    <a:p>
                      <a:r>
                        <a:rPr lang="en-GB" sz="2800" dirty="0">
                          <a:latin typeface="+mn-lt"/>
                          <a:cs typeface="Calibri" panose="020F0502020204030204" pitchFamily="34" charset="0"/>
                        </a:rPr>
                        <a:t>159</a:t>
                      </a:r>
                    </a:p>
                  </a:txBody>
                  <a:tcPr/>
                </a:tc>
                <a:tc>
                  <a:txBody>
                    <a:bodyPr/>
                    <a:lstStyle/>
                    <a:p>
                      <a:r>
                        <a:rPr lang="en-GB" sz="2800" dirty="0">
                          <a:latin typeface="+mn-lt"/>
                          <a:cs typeface="Calibri" panose="020F0502020204030204" pitchFamily="34" charset="0"/>
                        </a:rPr>
                        <a:t>64.1</a:t>
                      </a:r>
                    </a:p>
                  </a:txBody>
                  <a:tcPr/>
                </a:tc>
                <a:extLst>
                  <a:ext uri="{0D108BD9-81ED-4DB2-BD59-A6C34878D82A}">
                    <a16:rowId xmlns:a16="http://schemas.microsoft.com/office/drawing/2014/main" val="918631310"/>
                  </a:ext>
                </a:extLst>
              </a:tr>
              <a:tr h="484909">
                <a:tc>
                  <a:txBody>
                    <a:bodyPr/>
                    <a:lstStyle/>
                    <a:p>
                      <a:r>
                        <a:rPr lang="en-GB" sz="2800" dirty="0">
                          <a:latin typeface="+mn-lt"/>
                          <a:cs typeface="Calibri" panose="020F0502020204030204" pitchFamily="34" charset="0"/>
                        </a:rPr>
                        <a:t>Short communication</a:t>
                      </a:r>
                    </a:p>
                  </a:txBody>
                  <a:tcPr/>
                </a:tc>
                <a:tc>
                  <a:txBody>
                    <a:bodyPr/>
                    <a:lstStyle/>
                    <a:p>
                      <a:r>
                        <a:rPr lang="en-GB" sz="2800" dirty="0">
                          <a:latin typeface="+mn-lt"/>
                          <a:cs typeface="Calibri" panose="020F0502020204030204" pitchFamily="34" charset="0"/>
                        </a:rPr>
                        <a:t>19</a:t>
                      </a:r>
                    </a:p>
                  </a:txBody>
                  <a:tcPr/>
                </a:tc>
                <a:tc>
                  <a:txBody>
                    <a:bodyPr/>
                    <a:lstStyle/>
                    <a:p>
                      <a:r>
                        <a:rPr lang="en-GB" sz="2800" dirty="0">
                          <a:latin typeface="+mn-lt"/>
                          <a:cs typeface="Calibri" panose="020F0502020204030204" pitchFamily="34" charset="0"/>
                        </a:rPr>
                        <a:t>7.7</a:t>
                      </a:r>
                    </a:p>
                  </a:txBody>
                  <a:tcPr/>
                </a:tc>
                <a:extLst>
                  <a:ext uri="{0D108BD9-81ED-4DB2-BD59-A6C34878D82A}">
                    <a16:rowId xmlns:a16="http://schemas.microsoft.com/office/drawing/2014/main" val="3056100498"/>
                  </a:ext>
                </a:extLst>
              </a:tr>
              <a:tr h="484909">
                <a:tc>
                  <a:txBody>
                    <a:bodyPr/>
                    <a:lstStyle/>
                    <a:p>
                      <a:r>
                        <a:rPr lang="en-GB" sz="2800" dirty="0">
                          <a:latin typeface="+mn-lt"/>
                          <a:cs typeface="Calibri" panose="020F0502020204030204" pitchFamily="34" charset="0"/>
                        </a:rPr>
                        <a:t>Review article</a:t>
                      </a:r>
                    </a:p>
                  </a:txBody>
                  <a:tcPr/>
                </a:tc>
                <a:tc>
                  <a:txBody>
                    <a:bodyPr/>
                    <a:lstStyle/>
                    <a:p>
                      <a:r>
                        <a:rPr lang="en-GB" sz="2800" dirty="0">
                          <a:latin typeface="+mn-lt"/>
                          <a:cs typeface="Calibri" panose="020F0502020204030204" pitchFamily="34" charset="0"/>
                        </a:rPr>
                        <a:t>10</a:t>
                      </a:r>
                    </a:p>
                  </a:txBody>
                  <a:tcPr/>
                </a:tc>
                <a:tc>
                  <a:txBody>
                    <a:bodyPr/>
                    <a:lstStyle/>
                    <a:p>
                      <a:r>
                        <a:rPr lang="en-GB" sz="2800" dirty="0">
                          <a:latin typeface="+mn-lt"/>
                          <a:cs typeface="Calibri" panose="020F0502020204030204" pitchFamily="34" charset="0"/>
                        </a:rPr>
                        <a:t>4</a:t>
                      </a:r>
                    </a:p>
                  </a:txBody>
                  <a:tcPr/>
                </a:tc>
                <a:extLst>
                  <a:ext uri="{0D108BD9-81ED-4DB2-BD59-A6C34878D82A}">
                    <a16:rowId xmlns:a16="http://schemas.microsoft.com/office/drawing/2014/main" val="2871584333"/>
                  </a:ext>
                </a:extLst>
              </a:tr>
              <a:tr h="484909">
                <a:tc>
                  <a:txBody>
                    <a:bodyPr/>
                    <a:lstStyle/>
                    <a:p>
                      <a:r>
                        <a:rPr lang="en-GB" sz="2800" dirty="0">
                          <a:latin typeface="+mn-lt"/>
                          <a:cs typeface="Calibri" panose="020F0502020204030204" pitchFamily="34" charset="0"/>
                        </a:rPr>
                        <a:t>Letter to the Editor</a:t>
                      </a:r>
                    </a:p>
                  </a:txBody>
                  <a:tcPr/>
                </a:tc>
                <a:tc>
                  <a:txBody>
                    <a:bodyPr/>
                    <a:lstStyle/>
                    <a:p>
                      <a:r>
                        <a:rPr lang="en-GB" sz="2800" dirty="0">
                          <a:latin typeface="+mn-lt"/>
                          <a:cs typeface="Calibri" panose="020F0502020204030204" pitchFamily="34" charset="0"/>
                        </a:rPr>
                        <a:t>27</a:t>
                      </a:r>
                    </a:p>
                  </a:txBody>
                  <a:tcPr/>
                </a:tc>
                <a:tc>
                  <a:txBody>
                    <a:bodyPr/>
                    <a:lstStyle/>
                    <a:p>
                      <a:r>
                        <a:rPr lang="en-GB" sz="2800" dirty="0">
                          <a:latin typeface="+mn-lt"/>
                          <a:cs typeface="Calibri" panose="020F0502020204030204" pitchFamily="34" charset="0"/>
                        </a:rPr>
                        <a:t>10.9</a:t>
                      </a:r>
                    </a:p>
                  </a:txBody>
                  <a:tcPr/>
                </a:tc>
                <a:extLst>
                  <a:ext uri="{0D108BD9-81ED-4DB2-BD59-A6C34878D82A}">
                    <a16:rowId xmlns:a16="http://schemas.microsoft.com/office/drawing/2014/main" val="2222822298"/>
                  </a:ext>
                </a:extLst>
              </a:tr>
              <a:tr h="484909">
                <a:tc>
                  <a:txBody>
                    <a:bodyPr/>
                    <a:lstStyle/>
                    <a:p>
                      <a:r>
                        <a:rPr lang="en-GB" sz="2800" dirty="0">
                          <a:latin typeface="+mn-lt"/>
                          <a:cs typeface="Calibri" panose="020F0502020204030204" pitchFamily="34" charset="0"/>
                        </a:rPr>
                        <a:t>Case report</a:t>
                      </a:r>
                    </a:p>
                  </a:txBody>
                  <a:tcPr/>
                </a:tc>
                <a:tc>
                  <a:txBody>
                    <a:bodyPr/>
                    <a:lstStyle/>
                    <a:p>
                      <a:r>
                        <a:rPr lang="en-GB" sz="2800" dirty="0">
                          <a:latin typeface="+mn-lt"/>
                          <a:cs typeface="Calibri" panose="020F0502020204030204" pitchFamily="34" charset="0"/>
                        </a:rPr>
                        <a:t>29</a:t>
                      </a:r>
                    </a:p>
                  </a:txBody>
                  <a:tcPr/>
                </a:tc>
                <a:tc>
                  <a:txBody>
                    <a:bodyPr/>
                    <a:lstStyle/>
                    <a:p>
                      <a:r>
                        <a:rPr lang="en-GB" sz="2800" dirty="0">
                          <a:latin typeface="+mn-lt"/>
                          <a:cs typeface="Calibri" panose="020F0502020204030204" pitchFamily="34" charset="0"/>
                        </a:rPr>
                        <a:t>11.7</a:t>
                      </a:r>
                    </a:p>
                  </a:txBody>
                  <a:tcPr/>
                </a:tc>
                <a:extLst>
                  <a:ext uri="{0D108BD9-81ED-4DB2-BD59-A6C34878D82A}">
                    <a16:rowId xmlns:a16="http://schemas.microsoft.com/office/drawing/2014/main" val="4175024772"/>
                  </a:ext>
                </a:extLst>
              </a:tr>
              <a:tr h="484909">
                <a:tc>
                  <a:txBody>
                    <a:bodyPr/>
                    <a:lstStyle/>
                    <a:p>
                      <a:r>
                        <a:rPr lang="en-GB" sz="2800" dirty="0">
                          <a:latin typeface="+mn-lt"/>
                          <a:cs typeface="Calibri" panose="020F0502020204030204" pitchFamily="34" charset="0"/>
                        </a:rPr>
                        <a:t>Perspectives</a:t>
                      </a:r>
                    </a:p>
                  </a:txBody>
                  <a:tcPr/>
                </a:tc>
                <a:tc>
                  <a:txBody>
                    <a:bodyPr/>
                    <a:lstStyle/>
                    <a:p>
                      <a:r>
                        <a:rPr lang="en-GB" sz="2800" dirty="0">
                          <a:latin typeface="+mn-lt"/>
                          <a:cs typeface="Calibri" panose="020F0502020204030204" pitchFamily="34" charset="0"/>
                        </a:rPr>
                        <a:t>4</a:t>
                      </a:r>
                    </a:p>
                  </a:txBody>
                  <a:tcPr/>
                </a:tc>
                <a:tc>
                  <a:txBody>
                    <a:bodyPr/>
                    <a:lstStyle/>
                    <a:p>
                      <a:r>
                        <a:rPr lang="en-GB" sz="2800" dirty="0">
                          <a:latin typeface="+mn-lt"/>
                          <a:cs typeface="Calibri" panose="020F0502020204030204" pitchFamily="34" charset="0"/>
                        </a:rPr>
                        <a:t>1.6</a:t>
                      </a:r>
                    </a:p>
                  </a:txBody>
                  <a:tcPr/>
                </a:tc>
                <a:extLst>
                  <a:ext uri="{0D108BD9-81ED-4DB2-BD59-A6C34878D82A}">
                    <a16:rowId xmlns:a16="http://schemas.microsoft.com/office/drawing/2014/main" val="4280742866"/>
                  </a:ext>
                </a:extLst>
              </a:tr>
              <a:tr h="484909">
                <a:tc>
                  <a:txBody>
                    <a:bodyPr/>
                    <a:lstStyle/>
                    <a:p>
                      <a:r>
                        <a:rPr lang="en-GB" sz="2800" b="1" dirty="0">
                          <a:latin typeface="+mn-lt"/>
                          <a:cs typeface="Calibri" panose="020F0502020204030204" pitchFamily="34" charset="0"/>
                        </a:rPr>
                        <a:t>Total </a:t>
                      </a:r>
                    </a:p>
                  </a:txBody>
                  <a:tcPr/>
                </a:tc>
                <a:tc>
                  <a:txBody>
                    <a:bodyPr/>
                    <a:lstStyle/>
                    <a:p>
                      <a:r>
                        <a:rPr lang="en-GB" sz="2800" b="1" dirty="0">
                          <a:latin typeface="+mn-lt"/>
                          <a:cs typeface="Calibri" panose="020F0502020204030204" pitchFamily="34" charset="0"/>
                        </a:rPr>
                        <a:t>248</a:t>
                      </a:r>
                    </a:p>
                  </a:txBody>
                  <a:tcPr/>
                </a:tc>
                <a:tc>
                  <a:txBody>
                    <a:bodyPr/>
                    <a:lstStyle/>
                    <a:p>
                      <a:r>
                        <a:rPr lang="en-GB" sz="2800" b="1" dirty="0">
                          <a:latin typeface="+mn-lt"/>
                          <a:cs typeface="Calibri" panose="020F0502020204030204" pitchFamily="34" charset="0"/>
                        </a:rPr>
                        <a:t>100</a:t>
                      </a:r>
                    </a:p>
                  </a:txBody>
                  <a:tcPr/>
                </a:tc>
                <a:extLst>
                  <a:ext uri="{0D108BD9-81ED-4DB2-BD59-A6C34878D82A}">
                    <a16:rowId xmlns:a16="http://schemas.microsoft.com/office/drawing/2014/main" val="2344226100"/>
                  </a:ext>
                </a:extLst>
              </a:tr>
            </a:tbl>
          </a:graphicData>
        </a:graphic>
      </p:graphicFrame>
      <p:sp>
        <p:nvSpPr>
          <p:cNvPr id="4" name="Title 33">
            <a:extLst>
              <a:ext uri="{FF2B5EF4-FFF2-40B4-BE49-F238E27FC236}">
                <a16:creationId xmlns:a16="http://schemas.microsoft.com/office/drawing/2014/main" id="{AF12873E-4E29-68EA-E7D6-515BB790DB25}"/>
              </a:ext>
            </a:extLst>
          </p:cNvPr>
          <p:cNvSpPr txBox="1">
            <a:spLocks/>
          </p:cNvSpPr>
          <p:nvPr/>
        </p:nvSpPr>
        <p:spPr>
          <a:xfrm>
            <a:off x="288758" y="76894"/>
            <a:ext cx="115663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rPr>
              <a:t>Manuscript Types – 2025 – Submissions </a:t>
            </a:r>
            <a:endParaRPr kumimoji="0" lang="sv-SE" sz="44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C4F5F9CF-8885-8DC8-1D9E-34FDF64A9D57}"/>
              </a:ext>
            </a:extLst>
          </p:cNvPr>
          <p:cNvSpPr txBox="1"/>
          <p:nvPr/>
        </p:nvSpPr>
        <p:spPr>
          <a:xfrm>
            <a:off x="754380" y="5756236"/>
            <a:ext cx="968200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Note: 2026 submissions reduced by 24.5% </a:t>
            </a:r>
            <a:r>
              <a:rPr kumimoji="0" lang="en-GB" sz="2800" b="0" i="1" u="none" strike="noStrike" kern="1200" cap="none" spc="0" normalizeH="0" baseline="0" noProof="0" dirty="0">
                <a:ln>
                  <a:noFill/>
                </a:ln>
                <a:solidFill>
                  <a:prstClr val="black"/>
                </a:solidFill>
                <a:effectLst/>
                <a:uLnTx/>
                <a:uFillTx/>
                <a:latin typeface="Aptos" panose="02110004020202020204"/>
                <a:ea typeface="+mn-ea"/>
                <a:cs typeface="+mn-cs"/>
              </a:rPr>
              <a:t>versus</a:t>
            </a: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 last 5 years</a:t>
            </a:r>
          </a:p>
        </p:txBody>
      </p:sp>
    </p:spTree>
    <p:extLst>
      <p:ext uri="{BB962C8B-B14F-4D97-AF65-F5344CB8AC3E}">
        <p14:creationId xmlns:p14="http://schemas.microsoft.com/office/powerpoint/2010/main" val="3332886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B85E6A46-EBDD-4618-AABF-756A8FFB9FD5}"/>
              </a:ext>
            </a:extLst>
          </p:cNvPr>
          <p:cNvGraphicFramePr>
            <a:graphicFrameLocks noGrp="1"/>
          </p:cNvGraphicFramePr>
          <p:nvPr/>
        </p:nvGraphicFramePr>
        <p:xfrm>
          <a:off x="532227" y="1529249"/>
          <a:ext cx="11127545" cy="4220564"/>
        </p:xfrm>
        <a:graphic>
          <a:graphicData uri="http://schemas.openxmlformats.org/drawingml/2006/table">
            <a:tbl>
              <a:tblPr firstRow="1" bandRow="1">
                <a:tableStyleId>{5C22544A-7EE6-4342-B048-85BDC9FD1C3A}</a:tableStyleId>
              </a:tblPr>
              <a:tblGrid>
                <a:gridCol w="1083212">
                  <a:extLst>
                    <a:ext uri="{9D8B030D-6E8A-4147-A177-3AD203B41FA5}">
                      <a16:colId xmlns:a16="http://schemas.microsoft.com/office/drawing/2014/main" val="2585391112"/>
                    </a:ext>
                  </a:extLst>
                </a:gridCol>
                <a:gridCol w="1480687">
                  <a:extLst>
                    <a:ext uri="{9D8B030D-6E8A-4147-A177-3AD203B41FA5}">
                      <a16:colId xmlns:a16="http://schemas.microsoft.com/office/drawing/2014/main" val="1534956400"/>
                    </a:ext>
                  </a:extLst>
                </a:gridCol>
                <a:gridCol w="1698611">
                  <a:extLst>
                    <a:ext uri="{9D8B030D-6E8A-4147-A177-3AD203B41FA5}">
                      <a16:colId xmlns:a16="http://schemas.microsoft.com/office/drawing/2014/main" val="3575380564"/>
                    </a:ext>
                  </a:extLst>
                </a:gridCol>
                <a:gridCol w="1814732">
                  <a:extLst>
                    <a:ext uri="{9D8B030D-6E8A-4147-A177-3AD203B41FA5}">
                      <a16:colId xmlns:a16="http://schemas.microsoft.com/office/drawing/2014/main" val="2515797125"/>
                    </a:ext>
                  </a:extLst>
                </a:gridCol>
                <a:gridCol w="1758462">
                  <a:extLst>
                    <a:ext uri="{9D8B030D-6E8A-4147-A177-3AD203B41FA5}">
                      <a16:colId xmlns:a16="http://schemas.microsoft.com/office/drawing/2014/main" val="3415205633"/>
                    </a:ext>
                  </a:extLst>
                </a:gridCol>
                <a:gridCol w="1834848">
                  <a:extLst>
                    <a:ext uri="{9D8B030D-6E8A-4147-A177-3AD203B41FA5}">
                      <a16:colId xmlns:a16="http://schemas.microsoft.com/office/drawing/2014/main" val="4228548321"/>
                    </a:ext>
                  </a:extLst>
                </a:gridCol>
                <a:gridCol w="1456993">
                  <a:extLst>
                    <a:ext uri="{9D8B030D-6E8A-4147-A177-3AD203B41FA5}">
                      <a16:colId xmlns:a16="http://schemas.microsoft.com/office/drawing/2014/main" val="3791618710"/>
                    </a:ext>
                  </a:extLst>
                </a:gridCol>
              </a:tblGrid>
              <a:tr h="825001">
                <a:tc>
                  <a:txBody>
                    <a:bodyPr/>
                    <a:lstStyle/>
                    <a:p>
                      <a:r>
                        <a:rPr lang="en-GB" sz="2800" dirty="0">
                          <a:latin typeface="+mn-lt"/>
                        </a:rPr>
                        <a:t>Year</a:t>
                      </a:r>
                    </a:p>
                  </a:txBody>
                  <a:tcPr/>
                </a:tc>
                <a:tc>
                  <a:txBody>
                    <a:bodyPr/>
                    <a:lstStyle/>
                    <a:p>
                      <a:r>
                        <a:rPr lang="en-GB" sz="2800" dirty="0">
                          <a:latin typeface="+mn-lt"/>
                        </a:rPr>
                        <a:t>Accept</a:t>
                      </a:r>
                    </a:p>
                  </a:txBody>
                  <a:tcPr/>
                </a:tc>
                <a:tc>
                  <a:txBody>
                    <a:bodyPr/>
                    <a:lstStyle/>
                    <a:p>
                      <a:r>
                        <a:rPr lang="en-GB" sz="2800" dirty="0">
                          <a:latin typeface="+mn-lt"/>
                        </a:rPr>
                        <a:t>All Rejects</a:t>
                      </a:r>
                    </a:p>
                  </a:txBody>
                  <a:tcPr/>
                </a:tc>
                <a:tc>
                  <a:txBody>
                    <a:bodyPr/>
                    <a:lstStyle/>
                    <a:p>
                      <a:r>
                        <a:rPr lang="en-GB" sz="2800" dirty="0">
                          <a:latin typeface="+mn-lt"/>
                        </a:rPr>
                        <a:t>Reject &amp; resubmit</a:t>
                      </a:r>
                    </a:p>
                  </a:txBody>
                  <a:tcPr/>
                </a:tc>
                <a:tc>
                  <a:txBody>
                    <a:bodyPr/>
                    <a:lstStyle/>
                    <a:p>
                      <a:r>
                        <a:rPr lang="en-GB" sz="2800" dirty="0">
                          <a:latin typeface="+mn-lt"/>
                        </a:rPr>
                        <a:t>Reject - out of scope</a:t>
                      </a:r>
                    </a:p>
                  </a:txBody>
                  <a:tcPr/>
                </a:tc>
                <a:tc>
                  <a:txBody>
                    <a:bodyPr/>
                    <a:lstStyle/>
                    <a:p>
                      <a:r>
                        <a:rPr lang="en-GB" sz="2800" dirty="0">
                          <a:latin typeface="+mn-lt"/>
                        </a:rPr>
                        <a:t>Total final decisions</a:t>
                      </a:r>
                    </a:p>
                  </a:txBody>
                  <a:tcPr/>
                </a:tc>
                <a:tc>
                  <a:txBody>
                    <a:bodyPr/>
                    <a:lstStyle/>
                    <a:p>
                      <a:r>
                        <a:rPr lang="en-GB" sz="2800" dirty="0">
                          <a:latin typeface="+mn-lt"/>
                        </a:rPr>
                        <a:t>Accept %</a:t>
                      </a:r>
                    </a:p>
                  </a:txBody>
                  <a:tcPr/>
                </a:tc>
                <a:extLst>
                  <a:ext uri="{0D108BD9-81ED-4DB2-BD59-A6C34878D82A}">
                    <a16:rowId xmlns:a16="http://schemas.microsoft.com/office/drawing/2014/main" val="246007732"/>
                  </a:ext>
                </a:extLst>
              </a:tr>
              <a:tr h="712241">
                <a:tc>
                  <a:txBody>
                    <a:bodyPr/>
                    <a:lstStyle/>
                    <a:p>
                      <a:r>
                        <a:rPr lang="en-GB" sz="2800" b="0" i="0" dirty="0">
                          <a:latin typeface="+mn-lt"/>
                          <a:cs typeface="Calibri" panose="020F0502020204030204" pitchFamily="34" charset="0"/>
                        </a:rPr>
                        <a:t>2025</a:t>
                      </a:r>
                    </a:p>
                  </a:txBody>
                  <a:tcPr/>
                </a:tc>
                <a:tc>
                  <a:txBody>
                    <a:bodyPr/>
                    <a:lstStyle/>
                    <a:p>
                      <a:r>
                        <a:rPr lang="en-GB" sz="2800" b="0" i="0" dirty="0">
                          <a:latin typeface="+mn-lt"/>
                          <a:cs typeface="Calibri" panose="020F0502020204030204" pitchFamily="34" charset="0"/>
                        </a:rPr>
                        <a:t>129</a:t>
                      </a:r>
                    </a:p>
                  </a:txBody>
                  <a:tcPr/>
                </a:tc>
                <a:tc>
                  <a:txBody>
                    <a:bodyPr/>
                    <a:lstStyle/>
                    <a:p>
                      <a:r>
                        <a:rPr lang="en-GB" sz="2800" b="0" i="0" dirty="0">
                          <a:latin typeface="+mn-lt"/>
                          <a:cs typeface="Calibri" panose="020F0502020204030204" pitchFamily="34" charset="0"/>
                        </a:rPr>
                        <a:t>107</a:t>
                      </a:r>
                    </a:p>
                  </a:txBody>
                  <a:tcPr/>
                </a:tc>
                <a:tc>
                  <a:txBody>
                    <a:bodyPr/>
                    <a:lstStyle/>
                    <a:p>
                      <a:r>
                        <a:rPr lang="en-GB" sz="2800" b="0" i="0" dirty="0">
                          <a:latin typeface="+mn-lt"/>
                          <a:cs typeface="Calibri" panose="020F0502020204030204" pitchFamily="34" charset="0"/>
                        </a:rPr>
                        <a:t>56</a:t>
                      </a:r>
                    </a:p>
                  </a:txBody>
                  <a:tcPr/>
                </a:tc>
                <a:tc>
                  <a:txBody>
                    <a:bodyPr/>
                    <a:lstStyle/>
                    <a:p>
                      <a:r>
                        <a:rPr lang="en-GB" sz="2800" b="0" i="0" dirty="0">
                          <a:latin typeface="+mn-lt"/>
                          <a:cs typeface="Calibri" panose="020F0502020204030204" pitchFamily="34" charset="0"/>
                        </a:rPr>
                        <a:t>0</a:t>
                      </a:r>
                    </a:p>
                  </a:txBody>
                  <a:tcPr/>
                </a:tc>
                <a:tc>
                  <a:txBody>
                    <a:bodyPr/>
                    <a:lstStyle/>
                    <a:p>
                      <a:r>
                        <a:rPr lang="en-GB" sz="2800" b="0" i="0" dirty="0">
                          <a:latin typeface="+mn-lt"/>
                          <a:cs typeface="Calibri" panose="020F0502020204030204" pitchFamily="34" charset="0"/>
                        </a:rPr>
                        <a:t>236</a:t>
                      </a:r>
                    </a:p>
                  </a:txBody>
                  <a:tcPr/>
                </a:tc>
                <a:tc>
                  <a:txBody>
                    <a:bodyPr/>
                    <a:lstStyle/>
                    <a:p>
                      <a:r>
                        <a:rPr lang="en-GB" sz="2800" b="0" i="0" dirty="0">
                          <a:latin typeface="+mn-lt"/>
                          <a:cs typeface="Calibri" panose="020F0502020204030204" pitchFamily="34" charset="0"/>
                        </a:rPr>
                        <a:t>55</a:t>
                      </a:r>
                    </a:p>
                  </a:txBody>
                  <a:tcPr/>
                </a:tc>
                <a:extLst>
                  <a:ext uri="{0D108BD9-81ED-4DB2-BD59-A6C34878D82A}">
                    <a16:rowId xmlns:a16="http://schemas.microsoft.com/office/drawing/2014/main" val="4159779745"/>
                  </a:ext>
                </a:extLst>
              </a:tr>
              <a:tr h="712241">
                <a:tc>
                  <a:txBody>
                    <a:bodyPr/>
                    <a:lstStyle/>
                    <a:p>
                      <a:r>
                        <a:rPr lang="en-GB" sz="2800" b="0" i="0" dirty="0">
                          <a:latin typeface="+mn-lt"/>
                          <a:cs typeface="Calibri" panose="020F0502020204030204" pitchFamily="34" charset="0"/>
                        </a:rPr>
                        <a:t>2024</a:t>
                      </a:r>
                    </a:p>
                  </a:txBody>
                  <a:tcPr/>
                </a:tc>
                <a:tc>
                  <a:txBody>
                    <a:bodyPr/>
                    <a:lstStyle/>
                    <a:p>
                      <a:r>
                        <a:rPr lang="en-GB" sz="2800" b="0" i="0" dirty="0">
                          <a:latin typeface="+mn-lt"/>
                          <a:cs typeface="Calibri" panose="020F0502020204030204" pitchFamily="34" charset="0"/>
                        </a:rPr>
                        <a:t>133</a:t>
                      </a:r>
                    </a:p>
                  </a:txBody>
                  <a:tcPr/>
                </a:tc>
                <a:tc>
                  <a:txBody>
                    <a:bodyPr/>
                    <a:lstStyle/>
                    <a:p>
                      <a:r>
                        <a:rPr lang="en-GB" sz="2800" b="0" i="0" dirty="0">
                          <a:latin typeface="+mn-lt"/>
                          <a:cs typeface="Calibri" panose="020F0502020204030204" pitchFamily="34" charset="0"/>
                        </a:rPr>
                        <a:t>98</a:t>
                      </a:r>
                    </a:p>
                  </a:txBody>
                  <a:tcPr/>
                </a:tc>
                <a:tc>
                  <a:txBody>
                    <a:bodyPr/>
                    <a:lstStyle/>
                    <a:p>
                      <a:r>
                        <a:rPr lang="en-GB" sz="2800" b="0" i="0" dirty="0">
                          <a:latin typeface="+mn-lt"/>
                          <a:cs typeface="Calibri" panose="020F0502020204030204" pitchFamily="34" charset="0"/>
                        </a:rPr>
                        <a:t>57</a:t>
                      </a:r>
                    </a:p>
                  </a:txBody>
                  <a:tcPr/>
                </a:tc>
                <a:tc>
                  <a:txBody>
                    <a:bodyPr/>
                    <a:lstStyle/>
                    <a:p>
                      <a:r>
                        <a:rPr lang="en-GB" sz="2800" b="0" i="0" dirty="0">
                          <a:latin typeface="+mn-lt"/>
                          <a:cs typeface="Calibri" panose="020F0502020204030204" pitchFamily="34" charset="0"/>
                        </a:rPr>
                        <a:t>5</a:t>
                      </a:r>
                    </a:p>
                  </a:txBody>
                  <a:tcPr/>
                </a:tc>
                <a:tc>
                  <a:txBody>
                    <a:bodyPr/>
                    <a:lstStyle/>
                    <a:p>
                      <a:r>
                        <a:rPr lang="en-GB" sz="2800" b="0" i="0" dirty="0">
                          <a:latin typeface="+mn-lt"/>
                          <a:cs typeface="Calibri" panose="020F0502020204030204" pitchFamily="34" charset="0"/>
                        </a:rPr>
                        <a:t>231</a:t>
                      </a:r>
                    </a:p>
                  </a:txBody>
                  <a:tcPr/>
                </a:tc>
                <a:tc>
                  <a:txBody>
                    <a:bodyPr/>
                    <a:lstStyle/>
                    <a:p>
                      <a:r>
                        <a:rPr lang="en-GB" sz="2800" b="0" i="0" dirty="0">
                          <a:latin typeface="+mn-lt"/>
                          <a:cs typeface="Calibri" panose="020F0502020204030204" pitchFamily="34" charset="0"/>
                        </a:rPr>
                        <a:t>58</a:t>
                      </a:r>
                    </a:p>
                  </a:txBody>
                  <a:tcPr/>
                </a:tc>
                <a:extLst>
                  <a:ext uri="{0D108BD9-81ED-4DB2-BD59-A6C34878D82A}">
                    <a16:rowId xmlns:a16="http://schemas.microsoft.com/office/drawing/2014/main" val="2452666198"/>
                  </a:ext>
                </a:extLst>
              </a:tr>
              <a:tr h="712241">
                <a:tc>
                  <a:txBody>
                    <a:bodyPr/>
                    <a:lstStyle/>
                    <a:p>
                      <a:r>
                        <a:rPr lang="en-GB" sz="2800" b="0" dirty="0">
                          <a:latin typeface="+mn-lt"/>
                        </a:rPr>
                        <a:t>2023</a:t>
                      </a:r>
                    </a:p>
                  </a:txBody>
                  <a:tcPr/>
                </a:tc>
                <a:tc>
                  <a:txBody>
                    <a:bodyPr/>
                    <a:lstStyle/>
                    <a:p>
                      <a:r>
                        <a:rPr lang="en-GB" sz="2800" b="0" dirty="0">
                          <a:latin typeface="+mn-lt"/>
                        </a:rPr>
                        <a:t>50</a:t>
                      </a:r>
                    </a:p>
                  </a:txBody>
                  <a:tcPr/>
                </a:tc>
                <a:tc>
                  <a:txBody>
                    <a:bodyPr/>
                    <a:lstStyle/>
                    <a:p>
                      <a:r>
                        <a:rPr lang="en-GB" sz="2800" b="0" dirty="0">
                          <a:latin typeface="+mn-lt"/>
                        </a:rPr>
                        <a:t>64</a:t>
                      </a:r>
                    </a:p>
                  </a:txBody>
                  <a:tcPr/>
                </a:tc>
                <a:tc>
                  <a:txBody>
                    <a:bodyPr/>
                    <a:lstStyle/>
                    <a:p>
                      <a:r>
                        <a:rPr lang="en-GB" sz="2800" b="0" dirty="0">
                          <a:latin typeface="+mn-lt"/>
                        </a:rPr>
                        <a:t>36</a:t>
                      </a:r>
                    </a:p>
                  </a:txBody>
                  <a:tcPr/>
                </a:tc>
                <a:tc>
                  <a:txBody>
                    <a:bodyPr/>
                    <a:lstStyle/>
                    <a:p>
                      <a:r>
                        <a:rPr lang="en-GB" sz="2800" b="0" dirty="0">
                          <a:latin typeface="+mn-lt"/>
                        </a:rPr>
                        <a:t>2</a:t>
                      </a:r>
                    </a:p>
                  </a:txBody>
                  <a:tcPr/>
                </a:tc>
                <a:tc>
                  <a:txBody>
                    <a:bodyPr/>
                    <a:lstStyle/>
                    <a:p>
                      <a:r>
                        <a:rPr lang="en-GB" sz="2800" b="0" dirty="0">
                          <a:latin typeface="+mn-lt"/>
                        </a:rPr>
                        <a:t>114</a:t>
                      </a:r>
                    </a:p>
                  </a:txBody>
                  <a:tcPr/>
                </a:tc>
                <a:tc>
                  <a:txBody>
                    <a:bodyPr/>
                    <a:lstStyle/>
                    <a:p>
                      <a:r>
                        <a:rPr lang="en-GB" sz="2800" b="0" dirty="0">
                          <a:latin typeface="+mn-lt"/>
                        </a:rPr>
                        <a:t>44</a:t>
                      </a:r>
                    </a:p>
                  </a:txBody>
                  <a:tcPr/>
                </a:tc>
                <a:extLst>
                  <a:ext uri="{0D108BD9-81ED-4DB2-BD59-A6C34878D82A}">
                    <a16:rowId xmlns:a16="http://schemas.microsoft.com/office/drawing/2014/main" val="1438833958"/>
                  </a:ext>
                </a:extLst>
              </a:tr>
              <a:tr h="712241">
                <a:tc>
                  <a:txBody>
                    <a:bodyPr/>
                    <a:lstStyle/>
                    <a:p>
                      <a:r>
                        <a:rPr lang="en-GB" sz="2800" b="0" dirty="0">
                          <a:latin typeface="+mn-lt"/>
                        </a:rPr>
                        <a:t>2022</a:t>
                      </a:r>
                    </a:p>
                  </a:txBody>
                  <a:tcPr/>
                </a:tc>
                <a:tc>
                  <a:txBody>
                    <a:bodyPr/>
                    <a:lstStyle/>
                    <a:p>
                      <a:r>
                        <a:rPr lang="en-GB" sz="2800" b="0" dirty="0">
                          <a:latin typeface="+mn-lt"/>
                        </a:rPr>
                        <a:t>76</a:t>
                      </a:r>
                    </a:p>
                  </a:txBody>
                  <a:tcPr/>
                </a:tc>
                <a:tc>
                  <a:txBody>
                    <a:bodyPr/>
                    <a:lstStyle/>
                    <a:p>
                      <a:r>
                        <a:rPr lang="en-GB" sz="2800" b="0" dirty="0">
                          <a:latin typeface="+mn-lt"/>
                        </a:rPr>
                        <a:t>111</a:t>
                      </a:r>
                    </a:p>
                  </a:txBody>
                  <a:tcPr/>
                </a:tc>
                <a:tc>
                  <a:txBody>
                    <a:bodyPr/>
                    <a:lstStyle/>
                    <a:p>
                      <a:r>
                        <a:rPr lang="en-GB" sz="2800" b="0" dirty="0">
                          <a:latin typeface="+mn-lt"/>
                        </a:rPr>
                        <a:t>70</a:t>
                      </a:r>
                    </a:p>
                  </a:txBody>
                  <a:tcPr/>
                </a:tc>
                <a:tc>
                  <a:txBody>
                    <a:bodyPr/>
                    <a:lstStyle/>
                    <a:p>
                      <a:r>
                        <a:rPr lang="en-GB" sz="2800" b="0" dirty="0">
                          <a:latin typeface="+mn-lt"/>
                        </a:rPr>
                        <a:t>7</a:t>
                      </a:r>
                    </a:p>
                  </a:txBody>
                  <a:tcPr/>
                </a:tc>
                <a:tc>
                  <a:txBody>
                    <a:bodyPr/>
                    <a:lstStyle/>
                    <a:p>
                      <a:r>
                        <a:rPr lang="en-GB" sz="2800" b="0" dirty="0">
                          <a:latin typeface="+mn-lt"/>
                        </a:rPr>
                        <a:t>187</a:t>
                      </a:r>
                    </a:p>
                  </a:txBody>
                  <a:tcPr/>
                </a:tc>
                <a:tc>
                  <a:txBody>
                    <a:bodyPr/>
                    <a:lstStyle/>
                    <a:p>
                      <a:r>
                        <a:rPr lang="en-GB" sz="2800" b="0" dirty="0">
                          <a:latin typeface="+mn-lt"/>
                        </a:rPr>
                        <a:t>41</a:t>
                      </a:r>
                    </a:p>
                  </a:txBody>
                  <a:tcPr/>
                </a:tc>
                <a:extLst>
                  <a:ext uri="{0D108BD9-81ED-4DB2-BD59-A6C34878D82A}">
                    <a16:rowId xmlns:a16="http://schemas.microsoft.com/office/drawing/2014/main" val="4217164507"/>
                  </a:ext>
                </a:extLst>
              </a:tr>
            </a:tbl>
          </a:graphicData>
        </a:graphic>
      </p:graphicFrame>
      <p:sp>
        <p:nvSpPr>
          <p:cNvPr id="4" name="TextBox 3">
            <a:extLst>
              <a:ext uri="{FF2B5EF4-FFF2-40B4-BE49-F238E27FC236}">
                <a16:creationId xmlns:a16="http://schemas.microsoft.com/office/drawing/2014/main" id="{73000149-83CA-A2DA-A9C4-9000D6B91662}"/>
              </a:ext>
            </a:extLst>
          </p:cNvPr>
          <p:cNvSpPr txBox="1"/>
          <p:nvPr/>
        </p:nvSpPr>
        <p:spPr>
          <a:xfrm>
            <a:off x="532227" y="6043169"/>
            <a:ext cx="735182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Display" panose="02110004020202020204"/>
                <a:ea typeface="+mn-ea"/>
                <a:cs typeface="+mn-cs"/>
              </a:rPr>
              <a:t>Data based on decision date, not submission date</a:t>
            </a:r>
          </a:p>
        </p:txBody>
      </p:sp>
      <p:sp>
        <p:nvSpPr>
          <p:cNvPr id="5" name="Title 33">
            <a:extLst>
              <a:ext uri="{FF2B5EF4-FFF2-40B4-BE49-F238E27FC236}">
                <a16:creationId xmlns:a16="http://schemas.microsoft.com/office/drawing/2014/main" id="{A631FBB8-67F0-FC27-87BD-30DAC0DB0EBE}"/>
              </a:ext>
            </a:extLst>
          </p:cNvPr>
          <p:cNvSpPr txBox="1">
            <a:spLocks/>
          </p:cNvSpPr>
          <p:nvPr/>
        </p:nvSpPr>
        <p:spPr>
          <a:xfrm>
            <a:off x="508781" y="2036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rPr>
              <a:t>Acceptance / Rejection rates</a:t>
            </a:r>
          </a:p>
        </p:txBody>
      </p:sp>
    </p:spTree>
    <p:extLst>
      <p:ext uri="{BB962C8B-B14F-4D97-AF65-F5344CB8AC3E}">
        <p14:creationId xmlns:p14="http://schemas.microsoft.com/office/powerpoint/2010/main" val="331140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482EE83-F39C-4C6E-98E1-3F447FF9AD21}"/>
              </a:ext>
            </a:extLst>
          </p:cNvPr>
          <p:cNvGraphicFramePr>
            <a:graphicFrameLocks noGrp="1"/>
          </p:cNvGraphicFramePr>
          <p:nvPr/>
        </p:nvGraphicFramePr>
        <p:xfrm>
          <a:off x="497058" y="727397"/>
          <a:ext cx="11197883" cy="5862405"/>
        </p:xfrm>
        <a:graphic>
          <a:graphicData uri="http://schemas.openxmlformats.org/drawingml/2006/table">
            <a:tbl>
              <a:tblPr firstRow="1" bandRow="1">
                <a:tableStyleId>{5C22544A-7EE6-4342-B048-85BDC9FD1C3A}</a:tableStyleId>
              </a:tblPr>
              <a:tblGrid>
                <a:gridCol w="3406537">
                  <a:extLst>
                    <a:ext uri="{9D8B030D-6E8A-4147-A177-3AD203B41FA5}">
                      <a16:colId xmlns:a16="http://schemas.microsoft.com/office/drawing/2014/main" val="347327437"/>
                    </a:ext>
                  </a:extLst>
                </a:gridCol>
                <a:gridCol w="4140786">
                  <a:extLst>
                    <a:ext uri="{9D8B030D-6E8A-4147-A177-3AD203B41FA5}">
                      <a16:colId xmlns:a16="http://schemas.microsoft.com/office/drawing/2014/main" val="2272331745"/>
                    </a:ext>
                  </a:extLst>
                </a:gridCol>
                <a:gridCol w="3650560">
                  <a:extLst>
                    <a:ext uri="{9D8B030D-6E8A-4147-A177-3AD203B41FA5}">
                      <a16:colId xmlns:a16="http://schemas.microsoft.com/office/drawing/2014/main" val="156954035"/>
                    </a:ext>
                  </a:extLst>
                </a:gridCol>
              </a:tblGrid>
              <a:tr h="680805">
                <a:tc>
                  <a:txBody>
                    <a:bodyPr/>
                    <a:lstStyle/>
                    <a:p>
                      <a:r>
                        <a:rPr lang="en-GB" sz="2800" b="1" dirty="0">
                          <a:latin typeface="+mn-lt"/>
                        </a:rPr>
                        <a:t>Country</a:t>
                      </a:r>
                    </a:p>
                  </a:txBody>
                  <a:tcPr/>
                </a:tc>
                <a:tc>
                  <a:txBody>
                    <a:bodyPr/>
                    <a:lstStyle/>
                    <a:p>
                      <a:r>
                        <a:rPr lang="en-GB" sz="2800" b="1" dirty="0">
                          <a:latin typeface="+mn-lt"/>
                        </a:rPr>
                        <a:t>Number of submissions</a:t>
                      </a:r>
                    </a:p>
                  </a:txBody>
                  <a:tcPr/>
                </a:tc>
                <a:tc>
                  <a:txBody>
                    <a:bodyPr/>
                    <a:lstStyle/>
                    <a:p>
                      <a:r>
                        <a:rPr lang="en-GB" sz="2800" b="1" dirty="0">
                          <a:latin typeface="+mn-lt"/>
                        </a:rPr>
                        <a:t>Percentage</a:t>
                      </a:r>
                    </a:p>
                  </a:txBody>
                  <a:tcPr/>
                </a:tc>
                <a:extLst>
                  <a:ext uri="{0D108BD9-81ED-4DB2-BD59-A6C34878D82A}">
                    <a16:rowId xmlns:a16="http://schemas.microsoft.com/office/drawing/2014/main" val="1567500481"/>
                  </a:ext>
                </a:extLst>
              </a:tr>
              <a:tr h="394435">
                <a:tc>
                  <a:txBody>
                    <a:bodyPr/>
                    <a:lstStyle/>
                    <a:p>
                      <a:r>
                        <a:rPr lang="en-GB" sz="2800" b="1" i="0" dirty="0">
                          <a:latin typeface="+mn-lt"/>
                          <a:cs typeface="Calibri" panose="020F0502020204030204" pitchFamily="34" charset="0"/>
                        </a:rPr>
                        <a:t>USA</a:t>
                      </a:r>
                    </a:p>
                  </a:txBody>
                  <a:tcPr/>
                </a:tc>
                <a:tc>
                  <a:txBody>
                    <a:bodyPr/>
                    <a:lstStyle/>
                    <a:p>
                      <a:r>
                        <a:rPr lang="en-GB" sz="2800" b="1" i="0" dirty="0">
                          <a:latin typeface="+mn-lt"/>
                          <a:cs typeface="Calibri" panose="020F0502020204030204" pitchFamily="34" charset="0"/>
                        </a:rPr>
                        <a:t>43</a:t>
                      </a:r>
                    </a:p>
                  </a:txBody>
                  <a:tcPr/>
                </a:tc>
                <a:tc>
                  <a:txBody>
                    <a:bodyPr/>
                    <a:lstStyle/>
                    <a:p>
                      <a:r>
                        <a:rPr lang="en-GB" sz="2800" b="1" i="0" dirty="0">
                          <a:latin typeface="+mn-lt"/>
                          <a:cs typeface="Calibri" panose="020F0502020204030204" pitchFamily="34" charset="0"/>
                        </a:rPr>
                        <a:t>17.3</a:t>
                      </a:r>
                    </a:p>
                  </a:txBody>
                  <a:tcPr/>
                </a:tc>
                <a:extLst>
                  <a:ext uri="{0D108BD9-81ED-4DB2-BD59-A6C34878D82A}">
                    <a16:rowId xmlns:a16="http://schemas.microsoft.com/office/drawing/2014/main" val="2447218303"/>
                  </a:ext>
                </a:extLst>
              </a:tr>
              <a:tr h="406763">
                <a:tc>
                  <a:txBody>
                    <a:bodyPr/>
                    <a:lstStyle/>
                    <a:p>
                      <a:r>
                        <a:rPr lang="en-GB" sz="2800" b="1" i="0" dirty="0">
                          <a:latin typeface="+mn-lt"/>
                          <a:cs typeface="Calibri" panose="020F0502020204030204" pitchFamily="34" charset="0"/>
                        </a:rPr>
                        <a:t>Brazil </a:t>
                      </a:r>
                    </a:p>
                  </a:txBody>
                  <a:tcPr/>
                </a:tc>
                <a:tc>
                  <a:txBody>
                    <a:bodyPr/>
                    <a:lstStyle/>
                    <a:p>
                      <a:r>
                        <a:rPr lang="en-GB" sz="2800" b="1" i="0" dirty="0">
                          <a:latin typeface="+mn-lt"/>
                          <a:cs typeface="Calibri" panose="020F0502020204030204" pitchFamily="34" charset="0"/>
                        </a:rPr>
                        <a:t>37</a:t>
                      </a:r>
                    </a:p>
                  </a:txBody>
                  <a:tcPr/>
                </a:tc>
                <a:tc>
                  <a:txBody>
                    <a:bodyPr/>
                    <a:lstStyle/>
                    <a:p>
                      <a:r>
                        <a:rPr lang="en-GB" sz="2800" b="1" i="0" dirty="0">
                          <a:latin typeface="+mn-lt"/>
                          <a:cs typeface="Calibri" panose="020F0502020204030204" pitchFamily="34" charset="0"/>
                        </a:rPr>
                        <a:t>14.9</a:t>
                      </a:r>
                    </a:p>
                  </a:txBody>
                  <a:tcPr/>
                </a:tc>
                <a:extLst>
                  <a:ext uri="{0D108BD9-81ED-4DB2-BD59-A6C34878D82A}">
                    <a16:rowId xmlns:a16="http://schemas.microsoft.com/office/drawing/2014/main" val="4063500988"/>
                  </a:ext>
                </a:extLst>
              </a:tr>
              <a:tr h="430928">
                <a:tc>
                  <a:txBody>
                    <a:bodyPr/>
                    <a:lstStyle/>
                    <a:p>
                      <a:r>
                        <a:rPr lang="en-GB" sz="2800" b="1" i="0" dirty="0">
                          <a:latin typeface="+mn-lt"/>
                          <a:cs typeface="Calibri" panose="020F0502020204030204" pitchFamily="34" charset="0"/>
                        </a:rPr>
                        <a:t>UK</a:t>
                      </a:r>
                    </a:p>
                  </a:txBody>
                  <a:tcPr/>
                </a:tc>
                <a:tc>
                  <a:txBody>
                    <a:bodyPr/>
                    <a:lstStyle/>
                    <a:p>
                      <a:r>
                        <a:rPr lang="en-GB" sz="2800" b="1" i="0" dirty="0">
                          <a:latin typeface="+mn-lt"/>
                          <a:cs typeface="Calibri" panose="020F0502020204030204" pitchFamily="34" charset="0"/>
                        </a:rPr>
                        <a:t>23</a:t>
                      </a:r>
                    </a:p>
                  </a:txBody>
                  <a:tcPr/>
                </a:tc>
                <a:tc>
                  <a:txBody>
                    <a:bodyPr/>
                    <a:lstStyle/>
                    <a:p>
                      <a:r>
                        <a:rPr lang="en-GB" sz="2800" b="1" i="0" dirty="0">
                          <a:latin typeface="+mn-lt"/>
                          <a:cs typeface="Calibri" panose="020F0502020204030204" pitchFamily="34" charset="0"/>
                        </a:rPr>
                        <a:t>9.3</a:t>
                      </a:r>
                    </a:p>
                  </a:txBody>
                  <a:tcPr/>
                </a:tc>
                <a:extLst>
                  <a:ext uri="{0D108BD9-81ED-4DB2-BD59-A6C34878D82A}">
                    <a16:rowId xmlns:a16="http://schemas.microsoft.com/office/drawing/2014/main" val="631689557"/>
                  </a:ext>
                </a:extLst>
              </a:tr>
              <a:tr h="394435">
                <a:tc>
                  <a:txBody>
                    <a:bodyPr/>
                    <a:lstStyle/>
                    <a:p>
                      <a:r>
                        <a:rPr lang="en-GB" sz="2800" dirty="0">
                          <a:latin typeface="+mn-lt"/>
                        </a:rPr>
                        <a:t>Spain</a:t>
                      </a:r>
                    </a:p>
                  </a:txBody>
                  <a:tcPr/>
                </a:tc>
                <a:tc>
                  <a:txBody>
                    <a:bodyPr/>
                    <a:lstStyle/>
                    <a:p>
                      <a:r>
                        <a:rPr lang="en-GB" sz="2800" dirty="0">
                          <a:latin typeface="+mn-lt"/>
                        </a:rPr>
                        <a:t>19</a:t>
                      </a:r>
                    </a:p>
                  </a:txBody>
                  <a:tcPr/>
                </a:tc>
                <a:tc>
                  <a:txBody>
                    <a:bodyPr/>
                    <a:lstStyle/>
                    <a:p>
                      <a:r>
                        <a:rPr lang="en-GB" sz="2800" dirty="0">
                          <a:latin typeface="+mn-lt"/>
                        </a:rPr>
                        <a:t>7.7</a:t>
                      </a:r>
                    </a:p>
                  </a:txBody>
                  <a:tcPr/>
                </a:tc>
                <a:extLst>
                  <a:ext uri="{0D108BD9-81ED-4DB2-BD59-A6C34878D82A}">
                    <a16:rowId xmlns:a16="http://schemas.microsoft.com/office/drawing/2014/main" val="1378695145"/>
                  </a:ext>
                </a:extLst>
              </a:tr>
              <a:tr h="394435">
                <a:tc>
                  <a:txBody>
                    <a:bodyPr/>
                    <a:lstStyle/>
                    <a:p>
                      <a:r>
                        <a:rPr lang="en-GB" sz="2800" dirty="0">
                          <a:latin typeface="+mn-lt"/>
                        </a:rPr>
                        <a:t>Italy</a:t>
                      </a:r>
                    </a:p>
                  </a:txBody>
                  <a:tcPr/>
                </a:tc>
                <a:tc>
                  <a:txBody>
                    <a:bodyPr/>
                    <a:lstStyle/>
                    <a:p>
                      <a:r>
                        <a:rPr lang="en-GB" sz="2800" dirty="0">
                          <a:latin typeface="+mn-lt"/>
                        </a:rPr>
                        <a:t>12</a:t>
                      </a:r>
                    </a:p>
                  </a:txBody>
                  <a:tcPr/>
                </a:tc>
                <a:tc>
                  <a:txBody>
                    <a:bodyPr/>
                    <a:lstStyle/>
                    <a:p>
                      <a:r>
                        <a:rPr lang="en-GB" sz="2800" dirty="0">
                          <a:latin typeface="+mn-lt"/>
                        </a:rPr>
                        <a:t>4.8</a:t>
                      </a:r>
                    </a:p>
                  </a:txBody>
                  <a:tcPr/>
                </a:tc>
                <a:extLst>
                  <a:ext uri="{0D108BD9-81ED-4DB2-BD59-A6C34878D82A}">
                    <a16:rowId xmlns:a16="http://schemas.microsoft.com/office/drawing/2014/main" val="3800594887"/>
                  </a:ext>
                </a:extLst>
              </a:tr>
              <a:tr h="394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mn-lt"/>
                        </a:rPr>
                        <a:t>Canada</a:t>
                      </a:r>
                      <a:endParaRPr lang="en-GB" sz="2800" kern="1200" dirty="0">
                        <a:solidFill>
                          <a:schemeClr val="dk1"/>
                        </a:solidFill>
                        <a:latin typeface="+mn-lt"/>
                        <a:ea typeface="+mn-ea"/>
                        <a:cs typeface="+mn-cs"/>
                      </a:endParaRPr>
                    </a:p>
                  </a:txBody>
                  <a:tcPr/>
                </a:tc>
                <a:tc>
                  <a:txBody>
                    <a:bodyPr/>
                    <a:lstStyle/>
                    <a:p>
                      <a:r>
                        <a:rPr lang="en-GB" sz="2800" dirty="0">
                          <a:latin typeface="+mn-lt"/>
                        </a:rPr>
                        <a:t>11</a:t>
                      </a:r>
                    </a:p>
                  </a:txBody>
                  <a:tcPr/>
                </a:tc>
                <a:tc>
                  <a:txBody>
                    <a:bodyPr/>
                    <a:lstStyle/>
                    <a:p>
                      <a:r>
                        <a:rPr lang="en-GB" sz="2800" kern="1200" dirty="0">
                          <a:solidFill>
                            <a:schemeClr val="dk1"/>
                          </a:solidFill>
                          <a:latin typeface="+mn-lt"/>
                          <a:ea typeface="+mn-ea"/>
                          <a:cs typeface="+mn-cs"/>
                        </a:rPr>
                        <a:t>4.4</a:t>
                      </a:r>
                      <a:endParaRPr lang="en-GB" sz="2800" dirty="0">
                        <a:latin typeface="+mn-lt"/>
                      </a:endParaRPr>
                    </a:p>
                  </a:txBody>
                  <a:tcPr/>
                </a:tc>
                <a:extLst>
                  <a:ext uri="{0D108BD9-81ED-4DB2-BD59-A6C34878D82A}">
                    <a16:rowId xmlns:a16="http://schemas.microsoft.com/office/drawing/2014/main" val="1485433874"/>
                  </a:ext>
                </a:extLst>
              </a:tr>
              <a:tr h="394435">
                <a:tc>
                  <a:txBody>
                    <a:bodyPr/>
                    <a:lstStyle/>
                    <a:p>
                      <a:r>
                        <a:rPr lang="en-GB" sz="2800" dirty="0">
                          <a:latin typeface="+mn-lt"/>
                        </a:rPr>
                        <a:t>Switzerland</a:t>
                      </a:r>
                    </a:p>
                  </a:txBody>
                  <a:tcPr/>
                </a:tc>
                <a:tc>
                  <a:txBody>
                    <a:bodyPr/>
                    <a:lstStyle/>
                    <a:p>
                      <a:r>
                        <a:rPr lang="en-GB" sz="2800" dirty="0">
                          <a:latin typeface="+mn-lt"/>
                        </a:rPr>
                        <a:t>9</a:t>
                      </a:r>
                    </a:p>
                  </a:txBody>
                  <a:tcPr/>
                </a:tc>
                <a:tc>
                  <a:txBody>
                    <a:bodyPr/>
                    <a:lstStyle/>
                    <a:p>
                      <a:r>
                        <a:rPr lang="en-GB" sz="2800" kern="1200" dirty="0">
                          <a:solidFill>
                            <a:schemeClr val="dk1"/>
                          </a:solidFill>
                          <a:latin typeface="+mn-lt"/>
                          <a:ea typeface="+mn-ea"/>
                          <a:cs typeface="+mn-cs"/>
                        </a:rPr>
                        <a:t>3.6</a:t>
                      </a:r>
                      <a:endParaRPr lang="en-GB" sz="2800" dirty="0">
                        <a:latin typeface="+mn-lt"/>
                      </a:endParaRPr>
                    </a:p>
                  </a:txBody>
                  <a:tcPr/>
                </a:tc>
                <a:extLst>
                  <a:ext uri="{0D108BD9-81ED-4DB2-BD59-A6C34878D82A}">
                    <a16:rowId xmlns:a16="http://schemas.microsoft.com/office/drawing/2014/main" val="3358379098"/>
                  </a:ext>
                </a:extLst>
              </a:tr>
              <a:tr h="394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mn-lt"/>
                        </a:rPr>
                        <a:t>Turkey</a:t>
                      </a:r>
                    </a:p>
                  </a:txBody>
                  <a:tcPr/>
                </a:tc>
                <a:tc>
                  <a:txBody>
                    <a:bodyPr/>
                    <a:lstStyle/>
                    <a:p>
                      <a:r>
                        <a:rPr lang="en-GB" sz="2800" dirty="0">
                          <a:latin typeface="+mn-lt"/>
                        </a:rPr>
                        <a:t>9</a:t>
                      </a:r>
                    </a:p>
                  </a:txBody>
                  <a:tcPr/>
                </a:tc>
                <a:tc>
                  <a:txBody>
                    <a:bodyPr/>
                    <a:lstStyle/>
                    <a:p>
                      <a:r>
                        <a:rPr lang="en-GB" sz="2800" dirty="0">
                          <a:latin typeface="+mn-lt"/>
                        </a:rPr>
                        <a:t>3.6</a:t>
                      </a:r>
                    </a:p>
                  </a:txBody>
                  <a:tcPr/>
                </a:tc>
                <a:extLst>
                  <a:ext uri="{0D108BD9-81ED-4DB2-BD59-A6C34878D82A}">
                    <a16:rowId xmlns:a16="http://schemas.microsoft.com/office/drawing/2014/main" val="2975901314"/>
                  </a:ext>
                </a:extLst>
              </a:tr>
              <a:tr h="394435">
                <a:tc>
                  <a:txBody>
                    <a:bodyPr/>
                    <a:lstStyle/>
                    <a:p>
                      <a:r>
                        <a:rPr lang="en-GB" sz="2800" dirty="0">
                          <a:latin typeface="+mn-lt"/>
                        </a:rPr>
                        <a:t>Iran</a:t>
                      </a:r>
                    </a:p>
                  </a:txBody>
                  <a:tcPr/>
                </a:tc>
                <a:tc>
                  <a:txBody>
                    <a:bodyPr/>
                    <a:lstStyle/>
                    <a:p>
                      <a:r>
                        <a:rPr lang="en-GB" sz="2800" dirty="0">
                          <a:latin typeface="+mn-lt"/>
                        </a:rPr>
                        <a:t>7</a:t>
                      </a:r>
                    </a:p>
                  </a:txBody>
                  <a:tcPr/>
                </a:tc>
                <a:tc>
                  <a:txBody>
                    <a:bodyPr/>
                    <a:lstStyle/>
                    <a:p>
                      <a:r>
                        <a:rPr lang="en-GB" sz="2800" dirty="0">
                          <a:latin typeface="+mn-lt"/>
                        </a:rPr>
                        <a:t>2.8</a:t>
                      </a:r>
                    </a:p>
                  </a:txBody>
                  <a:tcPr/>
                </a:tc>
                <a:extLst>
                  <a:ext uri="{0D108BD9-81ED-4DB2-BD59-A6C34878D82A}">
                    <a16:rowId xmlns:a16="http://schemas.microsoft.com/office/drawing/2014/main" val="1093472466"/>
                  </a:ext>
                </a:extLst>
              </a:tr>
              <a:tr h="394435">
                <a:tc>
                  <a:txBody>
                    <a:bodyPr/>
                    <a:lstStyle/>
                    <a:p>
                      <a:r>
                        <a:rPr lang="en-GB" sz="2800" dirty="0">
                          <a:latin typeface="+mn-lt"/>
                        </a:rPr>
                        <a:t>Republic of Korea</a:t>
                      </a:r>
                    </a:p>
                  </a:txBody>
                  <a:tcPr/>
                </a:tc>
                <a:tc>
                  <a:txBody>
                    <a:bodyPr/>
                    <a:lstStyle/>
                    <a:p>
                      <a:r>
                        <a:rPr lang="en-GB" sz="2800" dirty="0">
                          <a:latin typeface="+mn-lt"/>
                        </a:rPr>
                        <a:t>6</a:t>
                      </a:r>
                    </a:p>
                  </a:txBody>
                  <a:tcPr/>
                </a:tc>
                <a:tc>
                  <a:txBody>
                    <a:bodyPr/>
                    <a:lstStyle/>
                    <a:p>
                      <a:r>
                        <a:rPr lang="en-GB" sz="2800" b="0" kern="1200" dirty="0">
                          <a:solidFill>
                            <a:schemeClr val="dk1"/>
                          </a:solidFill>
                          <a:latin typeface="+mn-lt"/>
                          <a:ea typeface="+mn-ea"/>
                          <a:cs typeface="+mn-cs"/>
                        </a:rPr>
                        <a:t>2.4</a:t>
                      </a:r>
                      <a:endParaRPr lang="en-GB" sz="2800" b="0" dirty="0">
                        <a:latin typeface="+mn-lt"/>
                      </a:endParaRPr>
                    </a:p>
                  </a:txBody>
                  <a:tcPr/>
                </a:tc>
                <a:extLst>
                  <a:ext uri="{0D108BD9-81ED-4DB2-BD59-A6C34878D82A}">
                    <a16:rowId xmlns:a16="http://schemas.microsoft.com/office/drawing/2014/main" val="1524002285"/>
                  </a:ext>
                </a:extLst>
              </a:tr>
            </a:tbl>
          </a:graphicData>
        </a:graphic>
      </p:graphicFrame>
      <p:sp>
        <p:nvSpPr>
          <p:cNvPr id="4" name="Title 33">
            <a:extLst>
              <a:ext uri="{FF2B5EF4-FFF2-40B4-BE49-F238E27FC236}">
                <a16:creationId xmlns:a16="http://schemas.microsoft.com/office/drawing/2014/main" id="{84695665-7E42-45B7-E412-E4319FC28187}"/>
              </a:ext>
            </a:extLst>
          </p:cNvPr>
          <p:cNvSpPr txBox="1">
            <a:spLocks/>
          </p:cNvSpPr>
          <p:nvPr/>
        </p:nvSpPr>
        <p:spPr>
          <a:xfrm>
            <a:off x="196752" y="-249767"/>
            <a:ext cx="116257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rPr>
              <a:t>Origin of Submissions (2025) – top 10</a:t>
            </a:r>
            <a:endParaRPr kumimoji="0" lang="sv-SE" sz="40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endParaRPr>
          </a:p>
        </p:txBody>
      </p:sp>
      <p:sp>
        <p:nvSpPr>
          <p:cNvPr id="2" name="TextBox 1">
            <a:extLst>
              <a:ext uri="{FF2B5EF4-FFF2-40B4-BE49-F238E27FC236}">
                <a16:creationId xmlns:a16="http://schemas.microsoft.com/office/drawing/2014/main" id="{22D1E5EA-0096-2B02-0C51-31F3A187FB58}"/>
              </a:ext>
            </a:extLst>
          </p:cNvPr>
          <p:cNvSpPr txBox="1"/>
          <p:nvPr/>
        </p:nvSpPr>
        <p:spPr>
          <a:xfrm>
            <a:off x="9309728" y="1681700"/>
            <a:ext cx="2215671" cy="1015663"/>
          </a:xfrm>
          <a:prstGeom prst="rect">
            <a:avLst/>
          </a:prstGeom>
          <a:solidFill>
            <a:srgbClr val="7030A0">
              <a:alpha val="40000"/>
            </a:srgbClr>
          </a:solidFill>
          <a:ln w="50800">
            <a:solidFill>
              <a:srgbClr val="7030A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black"/>
                </a:solidFill>
                <a:effectLst/>
                <a:uLnTx/>
                <a:uFillTx/>
                <a:latin typeface="Aptos Display" panose="02110004020202020204"/>
                <a:ea typeface="+mn-ea"/>
                <a:cs typeface="+mn-cs"/>
              </a:rPr>
              <a:t>41.5%</a:t>
            </a:r>
          </a:p>
        </p:txBody>
      </p:sp>
      <p:sp>
        <p:nvSpPr>
          <p:cNvPr id="3" name="TextBox 2">
            <a:extLst>
              <a:ext uri="{FF2B5EF4-FFF2-40B4-BE49-F238E27FC236}">
                <a16:creationId xmlns:a16="http://schemas.microsoft.com/office/drawing/2014/main" id="{210A8EBE-144E-68CC-E9F2-6C1040FABE07}"/>
              </a:ext>
            </a:extLst>
          </p:cNvPr>
          <p:cNvSpPr txBox="1"/>
          <p:nvPr/>
        </p:nvSpPr>
        <p:spPr>
          <a:xfrm>
            <a:off x="8727385" y="1168828"/>
            <a:ext cx="375139"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0" i="0" u="none" strike="noStrike" kern="1200" cap="none" spc="0" normalizeH="0" baseline="0" noProof="0" dirty="0">
                <a:ln>
                  <a:noFill/>
                </a:ln>
                <a:solidFill>
                  <a:prstClr val="black"/>
                </a:solidFill>
                <a:effectLst/>
                <a:uLnTx/>
                <a:uFillTx/>
                <a:latin typeface="Aptos Display" panose="02110004020202020204"/>
                <a:ea typeface="+mn-ea"/>
                <a:cs typeface="+mn-cs"/>
              </a:rPr>
              <a:t>}</a:t>
            </a:r>
            <a:endParaRPr kumimoji="0" lang="en-GB" sz="1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77126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B8DD0A-27A3-4C7C-847C-B6353ED3EAD2}"/>
              </a:ext>
            </a:extLst>
          </p:cNvPr>
          <p:cNvSpPr>
            <a:spLocks noGrp="1"/>
          </p:cNvSpPr>
          <p:nvPr>
            <p:ph idx="1"/>
          </p:nvPr>
        </p:nvSpPr>
        <p:spPr>
          <a:xfrm>
            <a:off x="556260" y="1754149"/>
            <a:ext cx="11079480" cy="4351338"/>
          </a:xfrm>
        </p:spPr>
        <p:txBody>
          <a:bodyPr anchor="ctr">
            <a:noAutofit/>
          </a:bodyPr>
          <a:lstStyle/>
          <a:p>
            <a:pPr marL="0" indent="0">
              <a:lnSpc>
                <a:spcPct val="115000"/>
              </a:lnSpc>
              <a:spcBef>
                <a:spcPts val="600"/>
              </a:spcBef>
              <a:spcAft>
                <a:spcPts val="1000"/>
              </a:spcAft>
              <a:buNone/>
            </a:pPr>
            <a:r>
              <a:rPr lang="en-US" sz="3600" dirty="0">
                <a:effectLst/>
                <a:ea typeface="Times New Roman" panose="02020603050405020304" pitchFamily="18" charset="0"/>
                <a:cs typeface="Arial" panose="020B0604020202020204" pitchFamily="34" charset="0"/>
              </a:rPr>
              <a:t>Reviewer acknowledgements – published in </a:t>
            </a:r>
            <a:r>
              <a:rPr lang="en-US" sz="3600" i="1" dirty="0">
                <a:effectLst/>
                <a:ea typeface="Times New Roman" panose="02020603050405020304" pitchFamily="18" charset="0"/>
                <a:cs typeface="Arial" panose="020B0604020202020204" pitchFamily="34" charset="0"/>
              </a:rPr>
              <a:t>Vet Anaesth </a:t>
            </a:r>
            <a:r>
              <a:rPr lang="en-US" sz="3600" i="1" dirty="0" err="1">
                <a:effectLst/>
                <a:ea typeface="Times New Roman" panose="02020603050405020304" pitchFamily="18" charset="0"/>
                <a:cs typeface="Arial" panose="020B0604020202020204" pitchFamily="34" charset="0"/>
              </a:rPr>
              <a:t>Analg</a:t>
            </a:r>
            <a:r>
              <a:rPr lang="en-US" sz="3600" dirty="0">
                <a:effectLst/>
                <a:ea typeface="Times New Roman" panose="02020603050405020304" pitchFamily="18" charset="0"/>
                <a:cs typeface="Arial" panose="020B0604020202020204" pitchFamily="34" charset="0"/>
              </a:rPr>
              <a:t> </a:t>
            </a:r>
            <a:r>
              <a:rPr lang="en-US" sz="3600" dirty="0">
                <a:ea typeface="Times New Roman" panose="02020603050405020304" pitchFamily="18" charset="0"/>
                <a:cs typeface="Arial" panose="020B0604020202020204" pitchFamily="34" charset="0"/>
              </a:rPr>
              <a:t>in the new year.</a:t>
            </a:r>
          </a:p>
          <a:p>
            <a:pPr marL="0" indent="0">
              <a:lnSpc>
                <a:spcPct val="115000"/>
              </a:lnSpc>
              <a:spcBef>
                <a:spcPts val="600"/>
              </a:spcBef>
              <a:spcAft>
                <a:spcPts val="1000"/>
              </a:spcAft>
              <a:buNone/>
            </a:pPr>
            <a:endParaRPr lang="en-GB" sz="900" dirty="0"/>
          </a:p>
          <a:p>
            <a:pPr marL="0" indent="0">
              <a:spcBef>
                <a:spcPts val="600"/>
              </a:spcBef>
              <a:buNone/>
            </a:pPr>
            <a:r>
              <a:rPr lang="en-GB" sz="3600" dirty="0"/>
              <a:t>Reviewer certificates – available if needed for reaccreditation etc. </a:t>
            </a:r>
          </a:p>
          <a:p>
            <a:pPr marL="0" indent="0">
              <a:spcBef>
                <a:spcPts val="600"/>
              </a:spcBef>
              <a:buNone/>
            </a:pPr>
            <a:endParaRPr lang="en-GB" sz="3600" dirty="0"/>
          </a:p>
          <a:p>
            <a:pPr marL="457200" lvl="1" indent="0">
              <a:spcBef>
                <a:spcPts val="600"/>
              </a:spcBef>
              <a:buNone/>
            </a:pPr>
            <a:r>
              <a:rPr lang="en-GB" sz="3600" dirty="0"/>
              <a:t>These can be downloaded from Editorial Manager</a:t>
            </a:r>
          </a:p>
        </p:txBody>
      </p:sp>
      <p:sp>
        <p:nvSpPr>
          <p:cNvPr id="4" name="Title 33">
            <a:extLst>
              <a:ext uri="{FF2B5EF4-FFF2-40B4-BE49-F238E27FC236}">
                <a16:creationId xmlns:a16="http://schemas.microsoft.com/office/drawing/2014/main" id="{0DE13577-3301-7ACD-13C8-06A8963AF387}"/>
              </a:ext>
            </a:extLst>
          </p:cNvPr>
          <p:cNvSpPr txBox="1">
            <a:spLocks/>
          </p:cNvSpPr>
          <p:nvPr/>
        </p:nvSpPr>
        <p:spPr>
          <a:xfrm>
            <a:off x="838200" y="768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rPr>
              <a:t>Reviewer Acknowledgements</a:t>
            </a:r>
            <a:endParaRPr kumimoji="0" lang="sv-SE" sz="44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endParaRPr>
          </a:p>
        </p:txBody>
      </p:sp>
      <p:pic>
        <p:nvPicPr>
          <p:cNvPr id="2" name="Image 4" descr="Une image contenant Police, texte, logo, Graphique&#10;&#10;Description générée automatiquement">
            <a:extLst>
              <a:ext uri="{FF2B5EF4-FFF2-40B4-BE49-F238E27FC236}">
                <a16:creationId xmlns:a16="http://schemas.microsoft.com/office/drawing/2014/main" id="{6AFC11FF-5469-6CC7-0581-EF7064F73A6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4005233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E7536A66-D4F5-B815-92A7-BBE1A93DC14F}"/>
              </a:ext>
            </a:extLst>
          </p:cNvPr>
          <p:cNvSpPr>
            <a:spLocks noChangeArrowheads="1"/>
          </p:cNvSpPr>
          <p:nvPr/>
        </p:nvSpPr>
        <p:spPr bwMode="auto">
          <a:xfrm>
            <a:off x="243840" y="221013"/>
            <a:ext cx="1068324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ptos" panose="02110004020202020204"/>
                <a:ea typeface="+mn-ea"/>
                <a:cs typeface="+mn-cs"/>
              </a:rPr>
              <a:t>The Colonel John Langley Prize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ptos" panose="02110004020202020204"/>
                <a:ea typeface="+mn-ea"/>
                <a:cs typeface="+mn-cs"/>
              </a:rPr>
              <a:t>– Best basic science/research paper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ptos" panose="02110004020202020204"/>
                <a:ea typeface="+mn-ea"/>
                <a:cs typeface="+mn-cs"/>
              </a:rPr>
              <a:t>– sponsored by the AVA </a:t>
            </a:r>
            <a:r>
              <a:rPr lang="en-US" altLang="en-US" sz="3200" dirty="0">
                <a:solidFill>
                  <a:srgbClr val="000000"/>
                </a:solidFill>
                <a:latin typeface="Aptos" panose="02110004020202020204"/>
              </a:rPr>
              <a:t>Foundation</a:t>
            </a:r>
            <a:endParaRPr kumimoji="0" lang="en-US" altLang="en-US"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Picture 8" descr="A screenshot of a computer&#10;&#10;AI-generated content may be incorrect.">
            <a:extLst>
              <a:ext uri="{FF2B5EF4-FFF2-40B4-BE49-F238E27FC236}">
                <a16:creationId xmlns:a16="http://schemas.microsoft.com/office/drawing/2014/main" id="{317E4E86-5794-4CE3-5D6F-D61718D51369}"/>
              </a:ext>
            </a:extLst>
          </p:cNvPr>
          <p:cNvPicPr>
            <a:picLocks noChangeAspect="1"/>
          </p:cNvPicPr>
          <p:nvPr/>
        </p:nvPicPr>
        <p:blipFill>
          <a:blip r:embed="rId3"/>
          <a:stretch>
            <a:fillRect/>
          </a:stretch>
        </p:blipFill>
        <p:spPr>
          <a:xfrm>
            <a:off x="1630498" y="1899276"/>
            <a:ext cx="8931004" cy="4819662"/>
          </a:xfrm>
          <a:prstGeom prst="rect">
            <a:avLst/>
          </a:prstGeom>
          <a:ln w="12700">
            <a:solidFill>
              <a:schemeClr val="accent1">
                <a:shade val="15000"/>
              </a:schemeClr>
            </a:solidFill>
          </a:ln>
        </p:spPr>
      </p:pic>
    </p:spTree>
    <p:extLst>
      <p:ext uri="{BB962C8B-B14F-4D97-AF65-F5344CB8AC3E}">
        <p14:creationId xmlns:p14="http://schemas.microsoft.com/office/powerpoint/2010/main" val="2868702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6937192B-85AC-BE19-F227-42EF39B22B80}"/>
              </a:ext>
            </a:extLst>
          </p:cNvPr>
          <p:cNvSpPr>
            <a:spLocks noChangeArrowheads="1"/>
          </p:cNvSpPr>
          <p:nvPr/>
        </p:nvSpPr>
        <p:spPr bwMode="auto">
          <a:xfrm>
            <a:off x="433137" y="312420"/>
            <a:ext cx="644652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ptos" panose="02110004020202020204"/>
                <a:ea typeface="+mn-ea"/>
                <a:cs typeface="+mn-cs"/>
              </a:rPr>
              <a:t>Presidents’ Prize</a:t>
            </a:r>
            <a:endParaRPr kumimoji="0" lang="en-US" altLang="en-US" sz="32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ptos" panose="02110004020202020204"/>
                <a:ea typeface="+mn-ea"/>
                <a:cs typeface="+mn-cs"/>
              </a:rPr>
              <a:t>– Best clinical paper</a:t>
            </a:r>
          </a:p>
        </p:txBody>
      </p:sp>
      <p:pic>
        <p:nvPicPr>
          <p:cNvPr id="9" name="Picture 8" descr="A screenshot of a computer&#10;&#10;AI-generated content may be incorrect.">
            <a:extLst>
              <a:ext uri="{FF2B5EF4-FFF2-40B4-BE49-F238E27FC236}">
                <a16:creationId xmlns:a16="http://schemas.microsoft.com/office/drawing/2014/main" id="{4D148CF0-59AB-AD82-CBBA-74687D1E2ABA}"/>
              </a:ext>
            </a:extLst>
          </p:cNvPr>
          <p:cNvPicPr>
            <a:picLocks noChangeAspect="1"/>
          </p:cNvPicPr>
          <p:nvPr/>
        </p:nvPicPr>
        <p:blipFill>
          <a:blip r:embed="rId3"/>
          <a:stretch>
            <a:fillRect/>
          </a:stretch>
        </p:blipFill>
        <p:spPr>
          <a:xfrm>
            <a:off x="5154587" y="312420"/>
            <a:ext cx="6805818" cy="6233160"/>
          </a:xfrm>
          <a:prstGeom prst="rect">
            <a:avLst/>
          </a:prstGeom>
          <a:noFill/>
          <a:ln w="12700">
            <a:solidFill>
              <a:schemeClr val="accent1">
                <a:shade val="15000"/>
              </a:schemeClr>
            </a:solidFill>
          </a:ln>
        </p:spPr>
      </p:pic>
    </p:spTree>
    <p:extLst>
      <p:ext uri="{BB962C8B-B14F-4D97-AF65-F5344CB8AC3E}">
        <p14:creationId xmlns:p14="http://schemas.microsoft.com/office/powerpoint/2010/main" val="16885256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F82423-1E22-9158-65AF-20A04944857C}"/>
              </a:ext>
            </a:extLst>
          </p:cNvPr>
          <p:cNvSpPr>
            <a:spLocks noGrp="1"/>
          </p:cNvSpPr>
          <p:nvPr>
            <p:ph idx="1"/>
          </p:nvPr>
        </p:nvSpPr>
        <p:spPr>
          <a:xfrm>
            <a:off x="660042" y="806824"/>
            <a:ext cx="2919738" cy="1494117"/>
          </a:xfrm>
        </p:spPr>
        <p:txBody>
          <a:bodyPr vert="horz" lIns="91440" tIns="45720" rIns="91440" bIns="45720" rtlCol="0" anchor="b">
            <a:normAutofit/>
          </a:bodyPr>
          <a:lstStyle/>
          <a:p>
            <a:pPr marL="0" indent="0">
              <a:buNone/>
            </a:pPr>
            <a:br>
              <a:rPr lang="en-US" sz="2000" kern="1200" dirty="0">
                <a:solidFill>
                  <a:srgbClr val="FFFFFF"/>
                </a:solidFill>
                <a:latin typeface="+mn-lt"/>
                <a:ea typeface="+mn-ea"/>
                <a:cs typeface="+mn-cs"/>
              </a:rPr>
            </a:br>
            <a:endParaRPr lang="en-US" sz="2000" kern="1200" dirty="0">
              <a:solidFill>
                <a:srgbClr val="FFFFFF"/>
              </a:solidFill>
              <a:latin typeface="+mn-lt"/>
              <a:ea typeface="+mn-ea"/>
              <a:cs typeface="+mn-cs"/>
            </a:endParaRPr>
          </a:p>
        </p:txBody>
      </p:sp>
      <p:sp>
        <p:nvSpPr>
          <p:cNvPr id="7" name="Rectangle 1">
            <a:extLst>
              <a:ext uri="{FF2B5EF4-FFF2-40B4-BE49-F238E27FC236}">
                <a16:creationId xmlns:a16="http://schemas.microsoft.com/office/drawing/2014/main" id="{111DDC8A-FE0D-D0B1-CAD0-2E5E5DCA447E}"/>
              </a:ext>
            </a:extLst>
          </p:cNvPr>
          <p:cNvSpPr>
            <a:spLocks noChangeArrowheads="1"/>
          </p:cNvSpPr>
          <p:nvPr/>
        </p:nvSpPr>
        <p:spPr bwMode="auto">
          <a:xfrm>
            <a:off x="147294" y="128127"/>
            <a:ext cx="413166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Aptos" panose="02110004020202020204"/>
                <a:ea typeface="+mn-ea"/>
                <a:cs typeface="+mn-cs"/>
              </a:rPr>
              <a:t>The </a:t>
            </a:r>
            <a:r>
              <a:rPr kumimoji="0" lang="en-US" altLang="en-US" sz="3200" b="1" i="0" u="none" strike="noStrike" kern="1200" cap="none" spc="0" normalizeH="0" baseline="0" noProof="0" dirty="0" err="1">
                <a:ln>
                  <a:noFill/>
                </a:ln>
                <a:solidFill>
                  <a:srgbClr val="000000"/>
                </a:solidFill>
                <a:effectLst/>
                <a:uLnTx/>
                <a:uFillTx/>
                <a:latin typeface="Aptos" panose="02110004020202020204"/>
                <a:ea typeface="+mn-ea"/>
                <a:cs typeface="+mn-cs"/>
              </a:rPr>
              <a:t>Dechra</a:t>
            </a:r>
            <a:r>
              <a:rPr kumimoji="0" lang="en-US" altLang="en-US" sz="3200" b="1" i="0" u="none" strike="noStrike" kern="1200" cap="none" spc="0" normalizeH="0" baseline="0" noProof="0" dirty="0">
                <a:ln>
                  <a:noFill/>
                </a:ln>
                <a:solidFill>
                  <a:srgbClr val="000000"/>
                </a:solidFill>
                <a:effectLst/>
                <a:uLnTx/>
                <a:uFillTx/>
                <a:latin typeface="Aptos" panose="02110004020202020204"/>
                <a:ea typeface="+mn-ea"/>
                <a:cs typeface="+mn-cs"/>
              </a:rPr>
              <a:t> Prize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ptos" panose="02110004020202020204"/>
                <a:ea typeface="+mn-ea"/>
                <a:cs typeface="+mn-cs"/>
              </a:rPr>
              <a:t>– Best analgesia paper</a:t>
            </a:r>
            <a:endParaRPr kumimoji="0" lang="en-US" altLang="en-US"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Picture 8" descr="A screenshot of a computer&#10;&#10;AI-generated content may be incorrect.">
            <a:extLst>
              <a:ext uri="{FF2B5EF4-FFF2-40B4-BE49-F238E27FC236}">
                <a16:creationId xmlns:a16="http://schemas.microsoft.com/office/drawing/2014/main" id="{77B64FCA-CFCC-A984-575D-958E7E4553C7}"/>
              </a:ext>
            </a:extLst>
          </p:cNvPr>
          <p:cNvPicPr>
            <a:picLocks noChangeAspect="1"/>
          </p:cNvPicPr>
          <p:nvPr/>
        </p:nvPicPr>
        <p:blipFill>
          <a:blip r:embed="rId3"/>
          <a:stretch>
            <a:fillRect/>
          </a:stretch>
        </p:blipFill>
        <p:spPr>
          <a:xfrm>
            <a:off x="2213124" y="1292109"/>
            <a:ext cx="7765752" cy="5414420"/>
          </a:xfrm>
          <a:prstGeom prst="rect">
            <a:avLst/>
          </a:prstGeom>
          <a:ln w="12700">
            <a:solidFill>
              <a:schemeClr val="accent1">
                <a:shade val="15000"/>
              </a:schemeClr>
            </a:solidFill>
          </a:ln>
        </p:spPr>
      </p:pic>
    </p:spTree>
    <p:extLst>
      <p:ext uri="{BB962C8B-B14F-4D97-AF65-F5344CB8AC3E}">
        <p14:creationId xmlns:p14="http://schemas.microsoft.com/office/powerpoint/2010/main" val="3191118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900C-2920-A624-25AB-BC09E608D767}"/>
              </a:ext>
            </a:extLst>
          </p:cNvPr>
          <p:cNvSpPr>
            <a:spLocks noGrp="1"/>
          </p:cNvSpPr>
          <p:nvPr>
            <p:ph type="title"/>
          </p:nvPr>
        </p:nvSpPr>
        <p:spPr/>
        <p:txBody>
          <a:bodyPr/>
          <a:lstStyle/>
          <a:p>
            <a:r>
              <a:rPr lang="en-GB" b="1" dirty="0">
                <a:solidFill>
                  <a:srgbClr val="1D4280"/>
                </a:solidFill>
              </a:rPr>
              <a:t>Acknowledgments:</a:t>
            </a:r>
            <a:endParaRPr lang="en-GB" dirty="0"/>
          </a:p>
        </p:txBody>
      </p:sp>
      <p:sp>
        <p:nvSpPr>
          <p:cNvPr id="3" name="Content Placeholder 2">
            <a:extLst>
              <a:ext uri="{FF2B5EF4-FFF2-40B4-BE49-F238E27FC236}">
                <a16:creationId xmlns:a16="http://schemas.microsoft.com/office/drawing/2014/main" id="{B29D19DC-0D63-9146-C7B1-A95A8BBE11E3}"/>
              </a:ext>
            </a:extLst>
          </p:cNvPr>
          <p:cNvSpPr>
            <a:spLocks noGrp="1"/>
          </p:cNvSpPr>
          <p:nvPr>
            <p:ph idx="1"/>
          </p:nvPr>
        </p:nvSpPr>
        <p:spPr>
          <a:xfrm>
            <a:off x="419100" y="1730375"/>
            <a:ext cx="11391900" cy="4667250"/>
          </a:xfrm>
        </p:spPr>
        <p:txBody>
          <a:bodyPr>
            <a:normAutofit/>
          </a:bodyPr>
          <a:lstStyle/>
          <a:p>
            <a:r>
              <a:rPr lang="en-GB" sz="3600" dirty="0"/>
              <a:t>Thank you to all the Associate Editors and reviewers</a:t>
            </a:r>
          </a:p>
          <a:p>
            <a:pPr marL="0" indent="0">
              <a:buNone/>
            </a:pPr>
            <a:endParaRPr lang="en-GB" sz="1200" dirty="0"/>
          </a:p>
          <a:p>
            <a:r>
              <a:rPr lang="en-GB" sz="3600" dirty="0"/>
              <a:t>Assoc Editors:</a:t>
            </a:r>
          </a:p>
          <a:p>
            <a:pPr lvl="1"/>
            <a:r>
              <a:rPr lang="en-GB" sz="3200" dirty="0"/>
              <a:t>Farewell to Jennifer Hess (USA), Keila Ida (USA), Peter Pascoe (USA).</a:t>
            </a:r>
          </a:p>
          <a:p>
            <a:pPr lvl="1"/>
            <a:r>
              <a:rPr lang="en-GB" sz="3200" dirty="0"/>
              <a:t>Welcome to Aya Oda (Japan), Vaidehi Paranjape (USA), Kate Walters (NZ)</a:t>
            </a:r>
          </a:p>
          <a:p>
            <a:pPr lvl="1"/>
            <a:r>
              <a:rPr lang="en-GB" sz="3200" dirty="0"/>
              <a:t>Barbara </a:t>
            </a:r>
            <a:r>
              <a:rPr lang="en-GB" sz="3200" dirty="0" err="1"/>
              <a:t>Cuniberti</a:t>
            </a:r>
            <a:r>
              <a:rPr lang="en-GB" sz="3200" dirty="0"/>
              <a:t> – handling annual journal awards</a:t>
            </a:r>
          </a:p>
          <a:p>
            <a:pPr lvl="1"/>
            <a:r>
              <a:rPr lang="en-GB" sz="3200" dirty="0"/>
              <a:t>Natali Verdier – assisting DP with review oversight</a:t>
            </a:r>
          </a:p>
        </p:txBody>
      </p:sp>
      <p:pic>
        <p:nvPicPr>
          <p:cNvPr id="5" name="Image 4" descr="Une image contenant Police, texte, logo, Graphique&#10;&#10;Description générée automatiquement">
            <a:extLst>
              <a:ext uri="{FF2B5EF4-FFF2-40B4-BE49-F238E27FC236}">
                <a16:creationId xmlns:a16="http://schemas.microsoft.com/office/drawing/2014/main" id="{8E3291C9-B6C5-B47A-CB20-083052C2F7F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3160848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DA80-41DB-88B5-CA2B-B7F938337848}"/>
              </a:ext>
            </a:extLst>
          </p:cNvPr>
          <p:cNvSpPr>
            <a:spLocks noGrp="1"/>
          </p:cNvSpPr>
          <p:nvPr>
            <p:ph type="title"/>
          </p:nvPr>
        </p:nvSpPr>
        <p:spPr>
          <a:xfrm>
            <a:off x="365760" y="153193"/>
            <a:ext cx="10515600" cy="1325563"/>
          </a:xfrm>
        </p:spPr>
        <p:txBody>
          <a:bodyPr/>
          <a:lstStyle/>
          <a:p>
            <a:r>
              <a:rPr lang="en-GB" b="1" dirty="0">
                <a:solidFill>
                  <a:srgbClr val="1D4280"/>
                </a:solidFill>
              </a:rPr>
              <a:t>Associate Editors:</a:t>
            </a:r>
          </a:p>
        </p:txBody>
      </p:sp>
      <p:sp>
        <p:nvSpPr>
          <p:cNvPr id="9" name="Content Placeholder 5">
            <a:extLst>
              <a:ext uri="{FF2B5EF4-FFF2-40B4-BE49-F238E27FC236}">
                <a16:creationId xmlns:a16="http://schemas.microsoft.com/office/drawing/2014/main" id="{AFD4F860-79EE-6C0F-0414-D1DA986C5C7C}"/>
              </a:ext>
            </a:extLst>
          </p:cNvPr>
          <p:cNvSpPr txBox="1">
            <a:spLocks/>
          </p:cNvSpPr>
          <p:nvPr/>
        </p:nvSpPr>
        <p:spPr>
          <a:xfrm>
            <a:off x="365760" y="1478756"/>
            <a:ext cx="11101659"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Now a paid role (USD$1000/year)</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Currently 16 Assoc Editors:</a:t>
            </a:r>
          </a:p>
          <a:p>
            <a:pPr marL="971550" marR="0" lvl="1" indent="-514350" algn="l" defTabSz="914400" rtl="0" eaLnBrk="1" fontAlgn="auto" latinLnBrk="0" hangingPunct="1">
              <a:lnSpc>
                <a:spcPct val="100000"/>
              </a:lnSpc>
              <a:spcBef>
                <a:spcPts val="0"/>
              </a:spcBef>
              <a:spcAft>
                <a:spcPts val="0"/>
              </a:spcAft>
              <a:buClrTx/>
              <a:buSzTx/>
              <a:buFont typeface="+mj-lt"/>
              <a:buAutoNum type="alphaLcParenR"/>
              <a:tabLst/>
              <a:defRPr/>
            </a:pP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B </a:t>
            </a:r>
            <a:r>
              <a:rPr kumimoji="0" lang="en-GB" sz="3200" b="0" i="0" u="none" strike="noStrike" kern="1200" cap="none" spc="0" normalizeH="0" baseline="0" noProof="0" dirty="0" err="1">
                <a:ln>
                  <a:noFill/>
                </a:ln>
                <a:solidFill>
                  <a:prstClr val="black"/>
                </a:solidFill>
                <a:effectLst/>
                <a:uLnTx/>
                <a:uFillTx/>
                <a:latin typeface="Aptos" panose="02110004020202020204"/>
                <a:ea typeface="+mn-ea"/>
                <a:cs typeface="+mn-cs"/>
              </a:rPr>
              <a:t>Cuniberti</a:t>
            </a: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 S Gibson, A Oda, C Kerr, J Michou, V Paranjape, N Pavlisko, B </a:t>
            </a:r>
            <a:r>
              <a:rPr kumimoji="0" lang="en-GB" sz="3200" b="0" i="0" u="none" strike="noStrike" kern="1200" cap="none" spc="0" normalizeH="0" baseline="0" noProof="0" dirty="0" err="1">
                <a:ln>
                  <a:noFill/>
                </a:ln>
                <a:solidFill>
                  <a:prstClr val="black"/>
                </a:solidFill>
                <a:effectLst/>
                <a:uLnTx/>
                <a:uFillTx/>
                <a:latin typeface="Aptos" panose="02110004020202020204"/>
                <a:ea typeface="+mn-ea"/>
                <a:cs typeface="+mn-cs"/>
              </a:rPr>
              <a:t>Pypendop</a:t>
            </a:r>
            <a:r>
              <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rPr>
              <a:t>, J Robertson, S Shippy, J Soares, H Tayari, N Verdier, K Walters, G Zeiler, A Zoff</a:t>
            </a:r>
          </a:p>
        </p:txBody>
      </p:sp>
      <p:pic>
        <p:nvPicPr>
          <p:cNvPr id="3" name="Image 4" descr="Une image contenant Police, texte, logo, Graphique&#10;&#10;Description générée automatiquement">
            <a:extLst>
              <a:ext uri="{FF2B5EF4-FFF2-40B4-BE49-F238E27FC236}">
                <a16:creationId xmlns:a16="http://schemas.microsoft.com/office/drawing/2014/main" id="{29184597-EDA3-B754-E0BC-C771F243661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27689977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4AA3-FEB8-96EA-8099-3B7A915BF3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AFC830-6D2B-185C-0DCB-DF71E8614DF3}"/>
              </a:ext>
            </a:extLst>
          </p:cNvPr>
          <p:cNvSpPr>
            <a:spLocks noGrp="1"/>
          </p:cNvSpPr>
          <p:nvPr>
            <p:ph idx="1"/>
          </p:nvPr>
        </p:nvSpPr>
        <p:spPr>
          <a:xfrm>
            <a:off x="2592805" y="1253331"/>
            <a:ext cx="7006389" cy="4351338"/>
          </a:xfrm>
        </p:spPr>
        <p:txBody>
          <a:bodyPr anchor="ctr">
            <a:normAutofit/>
          </a:bodyPr>
          <a:lstStyle/>
          <a:p>
            <a:pPr marL="0" indent="0">
              <a:lnSpc>
                <a:spcPct val="115000"/>
              </a:lnSpc>
              <a:spcAft>
                <a:spcPts val="1000"/>
              </a:spcAft>
              <a:buNone/>
            </a:pPr>
            <a:r>
              <a:rPr lang="en-US" sz="3600" b="1" dirty="0">
                <a:effectLst/>
                <a:ea typeface="Times New Roman" panose="02020603050405020304" pitchFamily="18" charset="0"/>
                <a:cs typeface="Arial" panose="020B0604020202020204" pitchFamily="34" charset="0"/>
              </a:rPr>
              <a:t>Daniel Pang</a:t>
            </a:r>
            <a:r>
              <a:rPr lang="en-US" sz="3600" dirty="0">
                <a:effectLst/>
                <a:ea typeface="Times New Roman" panose="02020603050405020304" pitchFamily="18" charset="0"/>
                <a:cs typeface="Arial" panose="020B0604020202020204" pitchFamily="34" charset="0"/>
              </a:rPr>
              <a:t>: </a:t>
            </a:r>
            <a:r>
              <a:rPr lang="en-US" sz="3600" dirty="0" err="1">
                <a:effectLst/>
                <a:ea typeface="Times New Roman" panose="02020603050405020304" pitchFamily="18" charset="0"/>
                <a:cs typeface="Arial" panose="020B0604020202020204" pitchFamily="34" charset="0"/>
              </a:rPr>
              <a:t>eic.vaa@ucalgary.ca</a:t>
            </a:r>
            <a:endParaRPr lang="en-US" sz="3600" dirty="0">
              <a:effectLst/>
              <a:ea typeface="Times New Roman" panose="02020603050405020304" pitchFamily="18" charset="0"/>
              <a:cs typeface="Arial" panose="020B0604020202020204" pitchFamily="34" charset="0"/>
            </a:endParaRPr>
          </a:p>
        </p:txBody>
      </p:sp>
      <p:sp>
        <p:nvSpPr>
          <p:cNvPr id="4" name="Title 33">
            <a:extLst>
              <a:ext uri="{FF2B5EF4-FFF2-40B4-BE49-F238E27FC236}">
                <a16:creationId xmlns:a16="http://schemas.microsoft.com/office/drawing/2014/main" id="{73A4574B-C734-E287-DA19-32C8CB875BEA}"/>
              </a:ext>
            </a:extLst>
          </p:cNvPr>
          <p:cNvSpPr txBox="1">
            <a:spLocks/>
          </p:cNvSpPr>
          <p:nvPr/>
        </p:nvSpPr>
        <p:spPr>
          <a:xfrm>
            <a:off x="389021" y="1544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1D4280"/>
                </a:solidFill>
                <a:effectLst/>
                <a:uLnTx/>
                <a:uFillTx/>
                <a:latin typeface="Aptos Display" panose="02110004020202020204"/>
                <a:ea typeface="+mj-ea"/>
                <a:cs typeface="+mj-cs"/>
              </a:rPr>
              <a:t>Questions/comments?</a:t>
            </a:r>
            <a:endParaRPr kumimoji="0" lang="sv-SE" sz="4400" b="0" i="0" u="none" strike="noStrike" kern="1200" cap="none" spc="0" normalizeH="0" baseline="0" noProof="0" dirty="0">
              <a:ln>
                <a:noFill/>
              </a:ln>
              <a:solidFill>
                <a:srgbClr val="1D4280"/>
              </a:solidFill>
              <a:effectLst/>
              <a:uLnTx/>
              <a:uFillTx/>
              <a:latin typeface="Calibri" panose="020F0502020204030204" pitchFamily="34" charset="0"/>
              <a:ea typeface="+mj-ea"/>
              <a:cs typeface="Calibri" panose="020F0502020204030204" pitchFamily="34" charset="0"/>
            </a:endParaRPr>
          </a:p>
        </p:txBody>
      </p:sp>
      <p:pic>
        <p:nvPicPr>
          <p:cNvPr id="2" name="Image 4" descr="Une image contenant Police, texte, logo, Graphique&#10;&#10;Description générée automatiquement">
            <a:extLst>
              <a:ext uri="{FF2B5EF4-FFF2-40B4-BE49-F238E27FC236}">
                <a16:creationId xmlns:a16="http://schemas.microsoft.com/office/drawing/2014/main" id="{D150C638-25FE-C327-2244-B9547D6816CE}"/>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486751" y="154489"/>
            <a:ext cx="2543726" cy="1171074"/>
          </a:xfrm>
          <a:prstGeom prst="rect">
            <a:avLst/>
          </a:prstGeom>
        </p:spPr>
      </p:pic>
    </p:spTree>
    <p:extLst>
      <p:ext uri="{BB962C8B-B14F-4D97-AF65-F5344CB8AC3E}">
        <p14:creationId xmlns:p14="http://schemas.microsoft.com/office/powerpoint/2010/main" val="8163872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DD043-FC0C-12A2-4452-85334CDAD31F}"/>
            </a:ext>
          </a:extLst>
        </p:cNvPr>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EB886D3D-B316-95ED-6343-5BB30201B52A}"/>
              </a:ext>
            </a:extLst>
          </p:cNvPr>
          <p:cNvSpPr/>
          <p:nvPr/>
        </p:nvSpPr>
        <p:spPr>
          <a:xfrm>
            <a:off x="804643" y="2860215"/>
            <a:ext cx="4978399"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dirty="0">
                <a:solidFill>
                  <a:srgbClr val="1D4280"/>
                </a:solidFill>
                <a:latin typeface="Calibri"/>
                <a:ea typeface="Calibri"/>
                <a:cs typeface="Calibri"/>
              </a:rPr>
              <a:t>Project update</a:t>
            </a:r>
            <a:endParaRPr lang="en-GB" sz="2400" b="1" dirty="0">
              <a:solidFill>
                <a:srgbClr val="1D4280"/>
              </a:solidFill>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4F057E9C-7968-AD13-925C-975F8F3C64D2}"/>
              </a:ext>
            </a:extLst>
          </p:cNvPr>
          <p:cNvSpPr/>
          <p:nvPr/>
        </p:nvSpPr>
        <p:spPr>
          <a:xfrm>
            <a:off x="845276" y="5509023"/>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BBF72D72-8C2F-6F62-A093-C4232B5B9C9C}"/>
              </a:ext>
            </a:extLst>
          </p:cNvPr>
          <p:cNvSpPr/>
          <p:nvPr/>
        </p:nvSpPr>
        <p:spPr>
          <a:xfrm>
            <a:off x="812800" y="4185778"/>
            <a:ext cx="4978400" cy="1008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accent1">
                    <a:lumMod val="75000"/>
                  </a:schemeClr>
                </a:solidFill>
                <a:latin typeface="Calibri" panose="020F0502020204030204" pitchFamily="34" charset="0"/>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B60F96E8-1770-F314-CE62-9F342CDE5C9F}"/>
              </a:ext>
            </a:extLst>
          </p:cNvPr>
          <p:cNvSpPr/>
          <p:nvPr/>
        </p:nvSpPr>
        <p:spPr>
          <a:xfrm>
            <a:off x="6375400"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E9A2813B-4E52-63A9-CE40-3D02951F63C7}"/>
              </a:ext>
            </a:extLst>
          </p:cNvPr>
          <p:cNvSpPr/>
          <p:nvPr/>
        </p:nvSpPr>
        <p:spPr>
          <a:xfrm>
            <a:off x="804645" y="1534652"/>
            <a:ext cx="4978400" cy="1008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rgbClr val="1D4280"/>
                </a:solidFill>
                <a:latin typeface="Calibri" panose="020F0502020204030204" pitchFamily="34" charset="0"/>
                <a:cs typeface="Calibri" panose="020F0502020204030204" pitchFamily="34" charset="0"/>
              </a:rPr>
              <a:t>New members</a:t>
            </a:r>
          </a:p>
        </p:txBody>
      </p:sp>
      <p:sp>
        <p:nvSpPr>
          <p:cNvPr id="34" name="Title 33">
            <a:extLst>
              <a:ext uri="{FF2B5EF4-FFF2-40B4-BE49-F238E27FC236}">
                <a16:creationId xmlns:a16="http://schemas.microsoft.com/office/drawing/2014/main" id="{512687CC-3A4B-0B73-FDD0-FEA5193FC00D}"/>
              </a:ext>
            </a:extLst>
          </p:cNvPr>
          <p:cNvSpPr>
            <a:spLocks noGrp="1"/>
          </p:cNvSpPr>
          <p:nvPr>
            <p:ph type="title"/>
          </p:nvPr>
        </p:nvSpPr>
        <p:spPr>
          <a:xfrm>
            <a:off x="838200" y="76894"/>
            <a:ext cx="10515600" cy="1325563"/>
          </a:xfrm>
        </p:spPr>
        <p:txBody>
          <a:bodyPr/>
          <a:lstStyle/>
          <a:p>
            <a:r>
              <a:rPr lang="en-GB" dirty="0">
                <a:solidFill>
                  <a:srgbClr val="1D4280"/>
                </a:solidFill>
                <a:latin typeface="Calibri"/>
                <a:ea typeface="Calibri"/>
                <a:cs typeface="Calibri"/>
              </a:rPr>
              <a:t> </a:t>
            </a:r>
            <a:endParaRPr lang="sv-SE" dirty="0">
              <a:solidFill>
                <a:srgbClr val="1D4280"/>
              </a:solidFill>
              <a:latin typeface="Calibri" panose="020F0502020204030204" pitchFamily="34" charset="0"/>
              <a:cs typeface="Calibri" panose="020F0502020204030204" pitchFamily="34" charset="0"/>
            </a:endParaRPr>
          </a:p>
        </p:txBody>
      </p:sp>
      <p:sp>
        <p:nvSpPr>
          <p:cNvPr id="4" name="Rectangle 3">
            <a:hlinkClick r:id="" action="ppaction://noaction"/>
            <a:extLst>
              <a:ext uri="{FF2B5EF4-FFF2-40B4-BE49-F238E27FC236}">
                <a16:creationId xmlns:a16="http://schemas.microsoft.com/office/drawing/2014/main" id="{3B9EFA7F-25B0-105F-5FE7-359FE6D31219}"/>
              </a:ext>
            </a:extLst>
          </p:cNvPr>
          <p:cNvSpPr/>
          <p:nvPr/>
        </p:nvSpPr>
        <p:spPr>
          <a:xfrm>
            <a:off x="6375400" y="2960746"/>
            <a:ext cx="4978400" cy="1008000"/>
          </a:xfrm>
          <a:prstGeom prst="rect">
            <a:avLst/>
          </a:prstGeom>
          <a:solidFill>
            <a:schemeClr val="accent1">
              <a:lumMod val="50000"/>
            </a:schemeClr>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dirty="0">
                <a:solidFill>
                  <a:schemeClr val="bg1"/>
                </a:solidFill>
                <a:latin typeface="Calibri" panose="020F0502020204030204" pitchFamily="34" charset="0"/>
                <a:cs typeface="Calibri" panose="020F0502020204030204" pitchFamily="34" charset="0"/>
              </a:rPr>
              <a:t>Call for new Trustees</a:t>
            </a:r>
          </a:p>
        </p:txBody>
      </p:sp>
      <p:pic>
        <p:nvPicPr>
          <p:cNvPr id="5" name="Image 4" descr="Une image contenant Police, texte, logo, Graphique&#10;&#10;Description générée automatiquement">
            <a:extLst>
              <a:ext uri="{FF2B5EF4-FFF2-40B4-BE49-F238E27FC236}">
                <a16:creationId xmlns:a16="http://schemas.microsoft.com/office/drawing/2014/main" id="{6950A879-DB64-F57A-309B-6ECE480FA7F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2488564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31105-38F7-A280-9DC4-547853A7E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F529AA-2E19-A33C-73E0-526C13EDABB8}"/>
              </a:ext>
            </a:extLst>
          </p:cNvPr>
          <p:cNvSpPr>
            <a:spLocks noGrp="1"/>
          </p:cNvSpPr>
          <p:nvPr>
            <p:ph type="title"/>
          </p:nvPr>
        </p:nvSpPr>
        <p:spPr/>
        <p:txBody>
          <a:bodyPr/>
          <a:lstStyle/>
          <a:p>
            <a:r>
              <a:rPr lang="en-GB" b="1" dirty="0">
                <a:solidFill>
                  <a:srgbClr val="1D4280"/>
                </a:solidFill>
              </a:rPr>
              <a:t>Trustee Vacancies</a:t>
            </a:r>
          </a:p>
        </p:txBody>
      </p:sp>
      <p:sp>
        <p:nvSpPr>
          <p:cNvPr id="3" name="Content Placeholder 2">
            <a:extLst>
              <a:ext uri="{FF2B5EF4-FFF2-40B4-BE49-F238E27FC236}">
                <a16:creationId xmlns:a16="http://schemas.microsoft.com/office/drawing/2014/main" id="{052C9143-890A-B16E-EABB-F6C61BE1B53F}"/>
              </a:ext>
            </a:extLst>
          </p:cNvPr>
          <p:cNvSpPr>
            <a:spLocks noGrp="1"/>
          </p:cNvSpPr>
          <p:nvPr>
            <p:ph idx="1"/>
          </p:nvPr>
        </p:nvSpPr>
        <p:spPr>
          <a:xfrm>
            <a:off x="838199" y="1807420"/>
            <a:ext cx="10515600" cy="4486275"/>
          </a:xfrm>
        </p:spPr>
        <p:txBody>
          <a:bodyPr anchor="ctr">
            <a:normAutofit fontScale="92500" lnSpcReduction="20000"/>
          </a:bodyPr>
          <a:lstStyle/>
          <a:p>
            <a:endParaRPr lang="en-GB" sz="16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endParaRPr lang="en-GB" sz="16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endParaRPr lang="en-GB" sz="16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endPar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Junior Vice President</a:t>
            </a: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Honorary Secretary</a:t>
            </a: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General Members</a:t>
            </a:r>
          </a:p>
          <a:p>
            <a:endPar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January 2027……</a:t>
            </a: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Points for accreditation</a:t>
            </a: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Contribution to and involvement with the Global Veterinary Anaesthesia Community</a:t>
            </a: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Ability to create and bring to fruition your own projects</a:t>
            </a:r>
          </a:p>
          <a:p>
            <a:endPar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rPr>
              <a:t>Please e mail: "AVA Honorary Secretary"   at </a:t>
            </a:r>
            <a:r>
              <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hlinkClick r:id="rId2"/>
              </a:rPr>
              <a:t>secretary@ava.eu.com</a:t>
            </a:r>
            <a:endParaRPr lang="en-GB" sz="20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endParaRPr lang="en-GB" sz="16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endParaRPr lang="en-GB" sz="1600" b="1" dirty="0">
              <a:solidFill>
                <a:srgbClr val="000000"/>
              </a:solidFill>
              <a:latin typeface="Aptos" panose="020B0004020202020204" pitchFamily="34" charset="0"/>
              <a:ea typeface="Times New Roman" panose="02020603050405020304" pitchFamily="18" charset="0"/>
              <a:cs typeface="Calibri" panose="020F0502020204030204" pitchFamily="34" charset="0"/>
            </a:endParaRPr>
          </a:p>
          <a:p>
            <a:pPr marL="0" indent="0">
              <a:buNone/>
            </a:pPr>
            <a:endParaRPr lang="en-GB" sz="2400" dirty="0">
              <a:solidFill>
                <a:srgbClr val="000000"/>
              </a:solidFill>
              <a:latin typeface="+mj-lt"/>
              <a:ea typeface="Times New Roman" panose="02020603050405020304" pitchFamily="18" charset="0"/>
              <a:cs typeface="Calibri" panose="020F0502020204030204" pitchFamily="34" charset="0"/>
            </a:endParaRPr>
          </a:p>
          <a:p>
            <a:pPr marL="0" indent="0">
              <a:buNone/>
            </a:pPr>
            <a:endParaRPr lang="en-GB" sz="2400" dirty="0">
              <a:solidFill>
                <a:srgbClr val="000000"/>
              </a:solidFill>
              <a:latin typeface="+mj-lt"/>
              <a:ea typeface="Times New Roman" panose="02020603050405020304" pitchFamily="18" charset="0"/>
              <a:cs typeface="Calibri" panose="020F0502020204030204" pitchFamily="34" charset="0"/>
            </a:endParaRPr>
          </a:p>
          <a:p>
            <a:pPr marL="0" indent="0">
              <a:buNone/>
            </a:pPr>
            <a:endParaRPr lang="en-GB" sz="2400" dirty="0">
              <a:solidFill>
                <a:srgbClr val="000000"/>
              </a:solidFill>
              <a:latin typeface="+mj-lt"/>
              <a:ea typeface="Times New Roman" panose="02020603050405020304" pitchFamily="18" charset="0"/>
              <a:cs typeface="Calibri" panose="020F0502020204030204" pitchFamily="34" charset="0"/>
            </a:endParaRPr>
          </a:p>
          <a:p>
            <a:pPr marL="0" indent="0">
              <a:buNone/>
            </a:pPr>
            <a:endParaRPr lang="en-GB" sz="2400" dirty="0">
              <a:solidFill>
                <a:srgbClr val="000000"/>
              </a:solidFill>
              <a:latin typeface="+mj-lt"/>
              <a:ea typeface="Times New Roman" panose="02020603050405020304" pitchFamily="18" charset="0"/>
              <a:cs typeface="Calibri" panose="020F0502020204030204" pitchFamily="34" charset="0"/>
            </a:endParaRPr>
          </a:p>
        </p:txBody>
      </p:sp>
      <p:pic>
        <p:nvPicPr>
          <p:cNvPr id="4" name="Image 3" descr="Une image contenant texte, carte de visite, capture d’écran, Police&#10;&#10;Description générée automatiquement">
            <a:extLst>
              <a:ext uri="{FF2B5EF4-FFF2-40B4-BE49-F238E27FC236}">
                <a16:creationId xmlns:a16="http://schemas.microsoft.com/office/drawing/2014/main" id="{02EA794D-E139-B2AE-2DA3-DDEE80F8BC7A}"/>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19031710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5DA80-41DB-88B5-CA2B-B7F938337848}"/>
              </a:ext>
            </a:extLst>
          </p:cNvPr>
          <p:cNvSpPr>
            <a:spLocks noGrp="1"/>
          </p:cNvSpPr>
          <p:nvPr>
            <p:ph type="title"/>
          </p:nvPr>
        </p:nvSpPr>
        <p:spPr/>
        <p:txBody>
          <a:bodyPr/>
          <a:lstStyle/>
          <a:p>
            <a:r>
              <a:rPr lang="en-GB" b="1" dirty="0">
                <a:solidFill>
                  <a:srgbClr val="1D4280"/>
                </a:solidFill>
              </a:rPr>
              <a:t>Future meetings</a:t>
            </a:r>
            <a:endParaRPr lang="en-GB" dirty="0">
              <a:solidFill>
                <a:srgbClr val="1D4280"/>
              </a:solidFill>
            </a:endParaRPr>
          </a:p>
        </p:txBody>
      </p:sp>
      <p:sp>
        <p:nvSpPr>
          <p:cNvPr id="3" name="Content Placeholder 2">
            <a:extLst>
              <a:ext uri="{FF2B5EF4-FFF2-40B4-BE49-F238E27FC236}">
                <a16:creationId xmlns:a16="http://schemas.microsoft.com/office/drawing/2014/main" id="{4E973799-8A1A-6A71-02C9-267D7895C684}"/>
              </a:ext>
            </a:extLst>
          </p:cNvPr>
          <p:cNvSpPr>
            <a:spLocks noGrp="1"/>
          </p:cNvSpPr>
          <p:nvPr>
            <p:ph idx="1"/>
          </p:nvPr>
        </p:nvSpPr>
        <p:spPr>
          <a:xfrm>
            <a:off x="838200" y="1968505"/>
            <a:ext cx="10515600" cy="4351338"/>
          </a:xfrm>
        </p:spPr>
        <p:txBody>
          <a:bodyPr vert="horz" lIns="91440" tIns="45720" rIns="91440" bIns="45720" rtlCol="0" anchor="t">
            <a:normAutofit/>
          </a:bodyPr>
          <a:lstStyle/>
          <a:p>
            <a:pPr>
              <a:buSzPct val="75000"/>
            </a:pPr>
            <a:r>
              <a:rPr lang="en-GB" sz="2400" dirty="0">
                <a:solidFill>
                  <a:srgbClr val="000000"/>
                </a:solidFill>
                <a:latin typeface="Calibri"/>
                <a:ea typeface="Calibri"/>
                <a:cs typeface="Calibri"/>
              </a:rPr>
              <a:t>Autumn 2026:</a:t>
            </a:r>
            <a:r>
              <a:rPr lang="en-GB" sz="2400" dirty="0">
                <a:solidFill>
                  <a:srgbClr val="000000"/>
                </a:solidFill>
                <a:latin typeface="+mj-lt"/>
              </a:rPr>
              <a:t> </a:t>
            </a:r>
            <a:r>
              <a:rPr lang="en-GB" sz="2400" b="1" dirty="0">
                <a:solidFill>
                  <a:srgbClr val="000000"/>
                </a:solidFill>
                <a:latin typeface="Calibri"/>
                <a:ea typeface="Calibri Light"/>
                <a:cs typeface="Calibri Light"/>
              </a:rPr>
              <a:t>THESSALONIKI, </a:t>
            </a:r>
            <a:r>
              <a:rPr lang="en-GB" sz="2400" b="1" dirty="0">
                <a:solidFill>
                  <a:srgbClr val="000000"/>
                </a:solidFill>
                <a:latin typeface="Calibri Light"/>
                <a:ea typeface="Calibri Light"/>
                <a:cs typeface="Calibri Light"/>
              </a:rPr>
              <a:t> </a:t>
            </a:r>
            <a:r>
              <a:rPr lang="en-GB" sz="2400" b="1" dirty="0">
                <a:solidFill>
                  <a:srgbClr val="000000"/>
                </a:solidFill>
              </a:rPr>
              <a:t>30th September to 2nd October 2026</a:t>
            </a:r>
            <a:endParaRPr lang="en-US" dirty="0"/>
          </a:p>
          <a:p>
            <a:pPr>
              <a:buSzPct val="75000"/>
            </a:pPr>
            <a:r>
              <a:rPr lang="en-GB" sz="2400" dirty="0">
                <a:solidFill>
                  <a:srgbClr val="000000"/>
                </a:solidFill>
                <a:latin typeface="Calibri"/>
                <a:ea typeface="Calibri"/>
                <a:cs typeface="Calibri"/>
              </a:rPr>
              <a:t>Spring 2027:</a:t>
            </a:r>
            <a:r>
              <a:rPr lang="en-GB" sz="2400" b="1" dirty="0">
                <a:solidFill>
                  <a:srgbClr val="000000"/>
                </a:solidFill>
              </a:rPr>
              <a:t>   OSLO, 19</a:t>
            </a:r>
            <a:r>
              <a:rPr lang="en-GB" sz="2400" b="1" baseline="30000" dirty="0">
                <a:solidFill>
                  <a:srgbClr val="000000"/>
                </a:solidFill>
              </a:rPr>
              <a:t>th</a:t>
            </a:r>
            <a:r>
              <a:rPr lang="en-GB" sz="2400" b="1" dirty="0">
                <a:solidFill>
                  <a:srgbClr val="000000"/>
                </a:solidFill>
              </a:rPr>
              <a:t> – 21</a:t>
            </a:r>
            <a:r>
              <a:rPr lang="en-GB" sz="2400" b="1" baseline="30000" dirty="0">
                <a:solidFill>
                  <a:srgbClr val="000000"/>
                </a:solidFill>
              </a:rPr>
              <a:t>st</a:t>
            </a:r>
            <a:r>
              <a:rPr lang="en-GB" sz="2400" b="1" dirty="0">
                <a:solidFill>
                  <a:srgbClr val="000000"/>
                </a:solidFill>
              </a:rPr>
              <a:t> May 2027</a:t>
            </a:r>
            <a:endParaRPr lang="en-GB" sz="2400" b="1" dirty="0">
              <a:solidFill>
                <a:srgbClr val="000000"/>
              </a:solidFill>
              <a:ea typeface="Calibri"/>
              <a:cs typeface="Calibri"/>
            </a:endParaRPr>
          </a:p>
          <a:p>
            <a:pPr>
              <a:buSzPct val="75000"/>
            </a:pPr>
            <a:r>
              <a:rPr lang="en-GB" sz="2400" dirty="0">
                <a:solidFill>
                  <a:srgbClr val="000000"/>
                </a:solidFill>
                <a:ea typeface="Calibri"/>
                <a:cs typeface="Calibri"/>
              </a:rPr>
              <a:t>Autumn 2027</a:t>
            </a:r>
            <a:r>
              <a:rPr lang="en-GB" sz="2400" b="1" dirty="0">
                <a:solidFill>
                  <a:srgbClr val="000000"/>
                </a:solidFill>
                <a:ea typeface="Calibri"/>
                <a:cs typeface="Calibri"/>
              </a:rPr>
              <a:t>: EDINBURGH (joint Glasgow team), early-October 2027 (6th–8</a:t>
            </a:r>
            <a:r>
              <a:rPr lang="en-GB" sz="2400" b="1" baseline="30000" dirty="0">
                <a:solidFill>
                  <a:srgbClr val="000000"/>
                </a:solidFill>
                <a:ea typeface="Calibri"/>
                <a:cs typeface="Calibri"/>
              </a:rPr>
              <a:t>th</a:t>
            </a:r>
            <a:r>
              <a:rPr lang="en-GB" sz="2400" b="1" dirty="0">
                <a:solidFill>
                  <a:srgbClr val="000000"/>
                </a:solidFill>
                <a:ea typeface="Calibri"/>
                <a:cs typeface="Calibri"/>
              </a:rPr>
              <a:t>)</a:t>
            </a:r>
          </a:p>
          <a:p>
            <a:pPr>
              <a:buSzPct val="75000"/>
            </a:pPr>
            <a:r>
              <a:rPr lang="en-GB" sz="2400" dirty="0">
                <a:solidFill>
                  <a:srgbClr val="000000"/>
                </a:solidFill>
                <a:ea typeface="Calibri"/>
                <a:cs typeface="Calibri"/>
              </a:rPr>
              <a:t>Spring 2028:</a:t>
            </a:r>
            <a:r>
              <a:rPr lang="en-GB" sz="2400" b="1" dirty="0">
                <a:solidFill>
                  <a:srgbClr val="000000"/>
                </a:solidFill>
                <a:ea typeface="Calibri"/>
                <a:cs typeface="Calibri"/>
              </a:rPr>
              <a:t> BUCHAREST,  May 2028</a:t>
            </a:r>
          </a:p>
          <a:p>
            <a:pPr>
              <a:buSzPct val="75000"/>
            </a:pPr>
            <a:r>
              <a:rPr lang="en-GB" sz="2400" dirty="0">
                <a:solidFill>
                  <a:srgbClr val="000000"/>
                </a:solidFill>
                <a:ea typeface="Calibri"/>
                <a:cs typeface="Calibri"/>
              </a:rPr>
              <a:t>Autumn 2028:</a:t>
            </a:r>
            <a:r>
              <a:rPr lang="en-GB" sz="2400" b="1" dirty="0">
                <a:solidFill>
                  <a:srgbClr val="000000"/>
                </a:solidFill>
                <a:ea typeface="Calibri"/>
                <a:cs typeface="Calibri"/>
              </a:rPr>
              <a:t> TORONTO, September 19</a:t>
            </a:r>
            <a:r>
              <a:rPr lang="en-GB" sz="2400" b="1" baseline="30000" dirty="0">
                <a:solidFill>
                  <a:srgbClr val="000000"/>
                </a:solidFill>
                <a:ea typeface="Calibri"/>
                <a:cs typeface="Calibri"/>
              </a:rPr>
              <a:t>th</a:t>
            </a:r>
            <a:r>
              <a:rPr lang="en-GB" sz="2400" b="1" dirty="0">
                <a:solidFill>
                  <a:srgbClr val="000000"/>
                </a:solidFill>
                <a:ea typeface="Calibri"/>
                <a:cs typeface="Calibri"/>
              </a:rPr>
              <a:t> – 22nd 2028, WCVAA</a:t>
            </a:r>
          </a:p>
        </p:txBody>
      </p:sp>
      <p:pic>
        <p:nvPicPr>
          <p:cNvPr id="5" name="Image 4" descr="Une image contenant texte, carte de visite, capture d’écran, Police&#10;&#10;Description générée automatiquement">
            <a:extLst>
              <a:ext uri="{FF2B5EF4-FFF2-40B4-BE49-F238E27FC236}">
                <a16:creationId xmlns:a16="http://schemas.microsoft.com/office/drawing/2014/main" id="{AF8351B0-A345-A844-5E2E-4FD10730D225}"/>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26815" t="41208" r="26603" b="46581"/>
          <a:stretch/>
        </p:blipFill>
        <p:spPr>
          <a:xfrm>
            <a:off x="3402204" y="5950143"/>
            <a:ext cx="5387591" cy="882609"/>
          </a:xfrm>
          <a:prstGeom prst="rect">
            <a:avLst/>
          </a:prstGeom>
        </p:spPr>
      </p:pic>
    </p:spTree>
    <p:extLst>
      <p:ext uri="{BB962C8B-B14F-4D97-AF65-F5344CB8AC3E}">
        <p14:creationId xmlns:p14="http://schemas.microsoft.com/office/powerpoint/2010/main" val="17213442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9377-030F-5D41-29BD-2D49D8A40754}"/>
            </a:ext>
          </a:extLst>
        </p:cNvPr>
        <p:cNvGrpSpPr/>
        <p:nvPr/>
      </p:nvGrpSpPr>
      <p:grpSpPr>
        <a:xfrm>
          <a:off x="0" y="0"/>
          <a:ext cx="0" cy="0"/>
          <a:chOff x="0" y="0"/>
          <a:chExt cx="0" cy="0"/>
        </a:xfrm>
      </p:grpSpPr>
      <p:sp>
        <p:nvSpPr>
          <p:cNvPr id="12" name="Rectangle 11">
            <a:hlinkClick r:id="" action="ppaction://noaction"/>
            <a:extLst>
              <a:ext uri="{FF2B5EF4-FFF2-40B4-BE49-F238E27FC236}">
                <a16:creationId xmlns:a16="http://schemas.microsoft.com/office/drawing/2014/main" id="{BDF395A5-13DA-4A84-09E0-E281F13F6081}"/>
              </a:ext>
            </a:extLst>
          </p:cNvPr>
          <p:cNvSpPr/>
          <p:nvPr/>
        </p:nvSpPr>
        <p:spPr>
          <a:xfrm>
            <a:off x="804643" y="2860215"/>
            <a:ext cx="4978399"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a:solidFill>
                  <a:srgbClr val="1D4280"/>
                </a:solidFill>
                <a:latin typeface="Calibri"/>
                <a:ea typeface="Calibri"/>
                <a:cs typeface="Calibri"/>
              </a:rPr>
              <a:t>2025 debrief (IS JVP)</a:t>
            </a:r>
            <a:endParaRPr lang="en-GB" sz="2400" b="1">
              <a:solidFill>
                <a:srgbClr val="1D4280"/>
              </a:solidFill>
              <a:latin typeface="Calibri" panose="020F0502020204030204" pitchFamily="34" charset="0"/>
              <a:ea typeface="Calibri"/>
              <a:cs typeface="Calibri" panose="020F0502020204030204" pitchFamily="34" charset="0"/>
            </a:endParaRPr>
          </a:p>
        </p:txBody>
      </p:sp>
      <p:sp>
        <p:nvSpPr>
          <p:cNvPr id="21" name="Rectangle 20">
            <a:hlinkClick r:id="" action="ppaction://noaction"/>
            <a:extLst>
              <a:ext uri="{FF2B5EF4-FFF2-40B4-BE49-F238E27FC236}">
                <a16:creationId xmlns:a16="http://schemas.microsoft.com/office/drawing/2014/main" id="{EC8EDBFB-6187-4196-2BF9-86C08F080404}"/>
              </a:ext>
            </a:extLst>
          </p:cNvPr>
          <p:cNvSpPr/>
          <p:nvPr/>
        </p:nvSpPr>
        <p:spPr>
          <a:xfrm>
            <a:off x="6408957"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AVA Foundation Report</a:t>
            </a:r>
          </a:p>
        </p:txBody>
      </p:sp>
      <p:sp>
        <p:nvSpPr>
          <p:cNvPr id="22" name="Rectangle 21">
            <a:hlinkClick r:id="" action="ppaction://noaction"/>
            <a:extLst>
              <a:ext uri="{FF2B5EF4-FFF2-40B4-BE49-F238E27FC236}">
                <a16:creationId xmlns:a16="http://schemas.microsoft.com/office/drawing/2014/main" id="{F4F26A40-D9C7-EEDA-6B58-FC5319BB0A9E}"/>
              </a:ext>
            </a:extLst>
          </p:cNvPr>
          <p:cNvSpPr/>
          <p:nvPr/>
        </p:nvSpPr>
        <p:spPr>
          <a:xfrm>
            <a:off x="795867" y="5511341"/>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Treasurer’s Report</a:t>
            </a:r>
          </a:p>
        </p:txBody>
      </p:sp>
      <p:sp>
        <p:nvSpPr>
          <p:cNvPr id="24" name="Rectangle 23">
            <a:hlinkClick r:id="" action="ppaction://noaction"/>
            <a:extLst>
              <a:ext uri="{FF2B5EF4-FFF2-40B4-BE49-F238E27FC236}">
                <a16:creationId xmlns:a16="http://schemas.microsoft.com/office/drawing/2014/main" id="{ABBB5306-726B-1F14-AF02-B9F4CEAB9802}"/>
              </a:ext>
            </a:extLst>
          </p:cNvPr>
          <p:cNvSpPr/>
          <p:nvPr/>
        </p:nvSpPr>
        <p:spPr>
          <a:xfrm>
            <a:off x="6408957" y="2860215"/>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VAA Editorial Report</a:t>
            </a:r>
          </a:p>
        </p:txBody>
      </p:sp>
      <p:sp>
        <p:nvSpPr>
          <p:cNvPr id="25" name="Rectangle 24">
            <a:hlinkClick r:id="" action="ppaction://noaction"/>
            <a:extLst>
              <a:ext uri="{FF2B5EF4-FFF2-40B4-BE49-F238E27FC236}">
                <a16:creationId xmlns:a16="http://schemas.microsoft.com/office/drawing/2014/main" id="{FFD1F17E-2AD3-55A9-0F74-46545ED63795}"/>
              </a:ext>
            </a:extLst>
          </p:cNvPr>
          <p:cNvSpPr/>
          <p:nvPr/>
        </p:nvSpPr>
        <p:spPr>
          <a:xfrm>
            <a:off x="804645" y="1534652"/>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Apologies - Previous Minutes - New members</a:t>
            </a:r>
          </a:p>
        </p:txBody>
      </p:sp>
      <p:sp>
        <p:nvSpPr>
          <p:cNvPr id="26" name="Rectangle 25">
            <a:hlinkClick r:id="" action="ppaction://noaction"/>
            <a:extLst>
              <a:ext uri="{FF2B5EF4-FFF2-40B4-BE49-F238E27FC236}">
                <a16:creationId xmlns:a16="http://schemas.microsoft.com/office/drawing/2014/main" id="{ABFE07D8-D4A5-5CF7-B730-47665ABB8D51}"/>
              </a:ext>
            </a:extLst>
          </p:cNvPr>
          <p:cNvSpPr/>
          <p:nvPr/>
        </p:nvSpPr>
        <p:spPr>
          <a:xfrm>
            <a:off x="6408957" y="5511341"/>
            <a:ext cx="4978400" cy="1008000"/>
          </a:xfrm>
          <a:prstGeom prst="rect">
            <a:avLst/>
          </a:prstGeom>
          <a:solidFill>
            <a:srgbClr val="002060"/>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lvl="1"/>
            <a:r>
              <a:rPr lang="en-GB" sz="2400" b="1">
                <a:solidFill>
                  <a:schemeClr val="bg1"/>
                </a:solidFill>
                <a:latin typeface="Calibri"/>
                <a:ea typeface="Calibri"/>
                <a:cs typeface="Calibri"/>
              </a:rPr>
              <a:t>Correspondence - Other Business -  Questions</a:t>
            </a:r>
          </a:p>
        </p:txBody>
      </p:sp>
      <p:sp>
        <p:nvSpPr>
          <p:cNvPr id="36" name="Rectangle 35">
            <a:extLst>
              <a:ext uri="{FF2B5EF4-FFF2-40B4-BE49-F238E27FC236}">
                <a16:creationId xmlns:a16="http://schemas.microsoft.com/office/drawing/2014/main" id="{216EB388-B934-E655-B92D-983E75336C32}"/>
              </a:ext>
            </a:extLst>
          </p:cNvPr>
          <p:cNvSpPr/>
          <p:nvPr/>
        </p:nvSpPr>
        <p:spPr>
          <a:xfrm>
            <a:off x="13487" y="539182"/>
            <a:ext cx="799313" cy="365279"/>
          </a:xfrm>
          <a:prstGeom prst="rect">
            <a:avLst/>
          </a:prstGeom>
          <a:pattFill prst="pct10">
            <a:fgClr>
              <a:srgbClr val="849DBB"/>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2" name="Rectangle 1">
            <a:hlinkClick r:id="" action="ppaction://noaction"/>
            <a:extLst>
              <a:ext uri="{FF2B5EF4-FFF2-40B4-BE49-F238E27FC236}">
                <a16:creationId xmlns:a16="http://schemas.microsoft.com/office/drawing/2014/main" id="{4BCBDFC1-946E-CD39-BCD1-332ED6EFA347}"/>
              </a:ext>
            </a:extLst>
          </p:cNvPr>
          <p:cNvSpPr/>
          <p:nvPr/>
        </p:nvSpPr>
        <p:spPr>
          <a:xfrm>
            <a:off x="804642" y="4185778"/>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President’s Report</a:t>
            </a:r>
          </a:p>
        </p:txBody>
      </p:sp>
      <p:sp>
        <p:nvSpPr>
          <p:cNvPr id="4" name="Rectangle 3">
            <a:hlinkClick r:id="" action="ppaction://noaction"/>
            <a:extLst>
              <a:ext uri="{FF2B5EF4-FFF2-40B4-BE49-F238E27FC236}">
                <a16:creationId xmlns:a16="http://schemas.microsoft.com/office/drawing/2014/main" id="{3F115DC6-5AC7-5388-427D-5DE5126DDAC6}"/>
              </a:ext>
            </a:extLst>
          </p:cNvPr>
          <p:cNvSpPr/>
          <p:nvPr/>
        </p:nvSpPr>
        <p:spPr>
          <a:xfrm>
            <a:off x="6408957" y="4185778"/>
            <a:ext cx="4978400" cy="1008000"/>
          </a:xfrm>
          <a:prstGeom prst="rect">
            <a:avLst/>
          </a:prstGeom>
          <a:solidFill>
            <a:srgbClr val="849DBB"/>
          </a:solidFill>
          <a:ln>
            <a:solidFill>
              <a:srgbClr val="1D42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b="1">
                <a:solidFill>
                  <a:srgbClr val="1D4280"/>
                </a:solidFill>
                <a:latin typeface="Calibri" panose="020F0502020204030204" pitchFamily="34" charset="0"/>
                <a:cs typeface="Calibri" panose="020F0502020204030204" pitchFamily="34" charset="0"/>
              </a:rPr>
              <a:t>ECVAA Report</a:t>
            </a:r>
          </a:p>
        </p:txBody>
      </p:sp>
      <p:pic>
        <p:nvPicPr>
          <p:cNvPr id="5" name="Image 4" descr="Une image contenant Police, texte, logo, Graphique&#10;&#10;Description générée automatiquement">
            <a:extLst>
              <a:ext uri="{FF2B5EF4-FFF2-40B4-BE49-F238E27FC236}">
                <a16:creationId xmlns:a16="http://schemas.microsoft.com/office/drawing/2014/main" id="{7EE8B521-7165-15C6-F6AA-5E8A0826C88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217710" y="0"/>
            <a:ext cx="2941104" cy="1354018"/>
          </a:xfrm>
          <a:prstGeom prst="rect">
            <a:avLst/>
          </a:prstGeom>
        </p:spPr>
      </p:pic>
    </p:spTree>
    <p:extLst>
      <p:ext uri="{BB962C8B-B14F-4D97-AF65-F5344CB8AC3E}">
        <p14:creationId xmlns:p14="http://schemas.microsoft.com/office/powerpoint/2010/main" val="234772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AD4F1B13FF9345B8F28DF3083A8242" ma:contentTypeVersion="15" ma:contentTypeDescription="Create a new document." ma:contentTypeScope="" ma:versionID="a4b23ca238f11e112cf8ac7ff3bb1e8e">
  <xsd:schema xmlns:xsd="http://www.w3.org/2001/XMLSchema" xmlns:xs="http://www.w3.org/2001/XMLSchema" xmlns:p="http://schemas.microsoft.com/office/2006/metadata/properties" xmlns:ns2="aab9d319-5299-4591-8ae3-fda511a9084f" xmlns:ns3="54d840d6-891f-4c7d-a5ae-9c59970cfa08" targetNamespace="http://schemas.microsoft.com/office/2006/metadata/properties" ma:root="true" ma:fieldsID="a59928acf4dc72a738dac4e6d5cfee9c" ns2:_="" ns3:_="">
    <xsd:import namespace="aab9d319-5299-4591-8ae3-fda511a9084f"/>
    <xsd:import namespace="54d840d6-891f-4c7d-a5ae-9c59970cfa0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b9d319-5299-4591-8ae3-fda511a9084f"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8eeec086-47b1-4de5-b733-7875b667b38c"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d840d6-891f-4c7d-a5ae-9c59970cfa0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ec60706-ef46-42fe-9a87-d659f2a6abdf}" ma:internalName="TaxCatchAll" ma:showField="CatchAllData" ma:web="54d840d6-891f-4c7d-a5ae-9c59970cfa0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4d840d6-891f-4c7d-a5ae-9c59970cfa08" xsi:nil="true"/>
    <lcf76f155ced4ddcb4097134ff3c332f xmlns="aab9d319-5299-4591-8ae3-fda511a9084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42EC1B-DEAB-4C29-854B-FB19DE1D36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b9d319-5299-4591-8ae3-fda511a9084f"/>
    <ds:schemaRef ds:uri="54d840d6-891f-4c7d-a5ae-9c59970cfa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1124E1-4ED2-49C5-B98D-F420822A1DD4}">
  <ds:schemaRefs>
    <ds:schemaRef ds:uri="http://schemas.microsoft.com/sharepoint/v3/contenttype/forms"/>
  </ds:schemaRefs>
</ds:datastoreItem>
</file>

<file path=customXml/itemProps3.xml><?xml version="1.0" encoding="utf-8"?>
<ds:datastoreItem xmlns:ds="http://schemas.openxmlformats.org/officeDocument/2006/customXml" ds:itemID="{03FCB2DF-EC2E-4475-8790-829D7F85E45E}">
  <ds:schemaRefs>
    <ds:schemaRef ds:uri="http://purl.org/dc/elements/1.1/"/>
    <ds:schemaRef ds:uri="http://schemas.microsoft.com/office/infopath/2007/PartnerControls"/>
    <ds:schemaRef ds:uri="http://schemas.microsoft.com/office/2006/documentManagement/types"/>
    <ds:schemaRef ds:uri="http://purl.org/dc/dcmitype/"/>
    <ds:schemaRef ds:uri="http://purl.org/dc/terms/"/>
    <ds:schemaRef ds:uri="54d840d6-891f-4c7d-a5ae-9c59970cfa08"/>
    <ds:schemaRef ds:uri="http://www.w3.org/XML/1998/namespace"/>
    <ds:schemaRef ds:uri="aab9d319-5299-4591-8ae3-fda511a9084f"/>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4468</TotalTime>
  <Words>3723</Words>
  <Application>Microsoft Office PowerPoint</Application>
  <PresentationFormat>Widescreen</PresentationFormat>
  <Paragraphs>604</Paragraphs>
  <Slides>67</Slides>
  <Notes>23</Notes>
  <HiddenSlides>1</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67</vt:i4>
      </vt:variant>
    </vt:vector>
  </HeadingPairs>
  <TitlesOfParts>
    <vt:vector size="79" baseType="lpstr">
      <vt:lpstr>Aptos</vt:lpstr>
      <vt:lpstr>Aptos Display</vt:lpstr>
      <vt:lpstr>Arial</vt:lpstr>
      <vt:lpstr>Calibri</vt:lpstr>
      <vt:lpstr>Calibri Light</vt:lpstr>
      <vt:lpstr>Georgia</vt:lpstr>
      <vt:lpstr>Roboto</vt:lpstr>
      <vt:lpstr>Times New Roman</vt:lpstr>
      <vt:lpstr>Office Theme</vt:lpstr>
      <vt:lpstr>1_Office Theme</vt:lpstr>
      <vt:lpstr>2_Office Theme</vt:lpstr>
      <vt:lpstr>Office</vt:lpstr>
      <vt:lpstr> Association of Veterinary Anaesthetists</vt:lpstr>
      <vt:lpstr>Meet the Trustees</vt:lpstr>
      <vt:lpstr> </vt:lpstr>
      <vt:lpstr>PowerPoint Presentation</vt:lpstr>
      <vt:lpstr>PowerPoint Presentation</vt:lpstr>
      <vt:lpstr> </vt:lpstr>
      <vt:lpstr>Trustee Retreat (strategy meeting) after LVS</vt:lpstr>
      <vt:lpstr>Project update </vt:lpstr>
      <vt:lpstr>Project update </vt:lpstr>
      <vt:lpstr>Veterinary Green Theatre Checklist</vt:lpstr>
      <vt:lpstr>AVA Anaesthetic Records and Translations</vt:lpstr>
      <vt:lpstr> Veterinary Anaesthesia Reporting System  </vt:lpstr>
      <vt:lpstr>RAAN (Research Animal Anaesthesia Network) A subcommittee of the AVA; supporting the AVA’s values &amp; mission</vt:lpstr>
      <vt:lpstr>Objectives</vt:lpstr>
      <vt:lpstr>Structure</vt:lpstr>
      <vt:lpstr>This year’s activities…</vt:lpstr>
      <vt:lpstr>This year’s activities…</vt:lpstr>
      <vt:lpstr>Next steps…</vt:lpstr>
      <vt:lpstr>Thanks</vt:lpstr>
      <vt:lpstr>Get Involved!</vt:lpstr>
      <vt:lpstr> London Vet Show</vt:lpstr>
      <vt:lpstr> </vt:lpstr>
      <vt:lpstr>PowerPoint Presentation</vt:lpstr>
      <vt:lpstr>CEPEF CIC</vt:lpstr>
      <vt:lpstr>Report from CEPEF CIC to the AVA; Liverpool, May 2026</vt:lpstr>
      <vt:lpstr>CEPEF4</vt:lpstr>
      <vt:lpstr>CEPEF5</vt:lpstr>
      <vt:lpstr>CEPEF CIC</vt:lpstr>
      <vt:lpstr>Publications</vt:lpstr>
      <vt:lpstr>Report from CEPEF CIC to the AVA Liverpool, May 2026</vt:lpstr>
      <vt:lpstr>PowerPoint Presentation</vt:lpstr>
      <vt:lpstr>ESAVA Kahun 1st Congress in Cairo</vt:lpstr>
      <vt:lpstr>ESAVA Kahun 1st Congress in Cairo</vt:lpstr>
      <vt:lpstr>ESAVA Kahun 2nd Congress in Cairo</vt:lpstr>
      <vt:lpstr> </vt:lpstr>
      <vt:lpstr>Investment Update </vt:lpstr>
      <vt:lpstr>Investment Update  </vt:lpstr>
      <vt:lpstr>Bank accounts Update</vt:lpstr>
      <vt:lpstr>AVA Bank Account</vt:lpstr>
      <vt:lpstr>VAA Royalties</vt:lpstr>
      <vt:lpstr>Elsevier Stipend VAA</vt:lpstr>
      <vt:lpstr> </vt:lpstr>
      <vt:lpstr>About the AVA Foundation</vt:lpstr>
      <vt:lpstr>AVA Foundation Committee</vt:lpstr>
      <vt:lpstr>AVA Foundation- Awards January 2026</vt:lpstr>
      <vt:lpstr>AVA Foundation –  Financial Support</vt:lpstr>
      <vt:lpstr>Support the AVA Foundation - Get Your AVA Mug!</vt:lpstr>
      <vt:lpstr> </vt:lpstr>
      <vt:lpstr>PowerPoint Presentation</vt:lpstr>
      <vt:lpstr>VAA update – Open Access fees</vt:lpstr>
      <vt:lpstr>Simplifying submissions:</vt:lpstr>
      <vt:lpstr>PowerPoint Presentation</vt:lpstr>
      <vt:lpstr>Journal website: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Acknowledgments:</vt:lpstr>
      <vt:lpstr>Associate Editors:</vt:lpstr>
      <vt:lpstr>PowerPoint Presentation</vt:lpstr>
      <vt:lpstr> </vt:lpstr>
      <vt:lpstr>Trustee Vacancies</vt:lpstr>
      <vt:lpstr>Future meetings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of Veterinary Anaesthetists</dc:title>
  <dc:creator>Louise Clark (Davies Vets)</dc:creator>
  <cp:lastModifiedBy>Louise Clark (Davies Vets)</cp:lastModifiedBy>
  <cp:revision>11</cp:revision>
  <dcterms:created xsi:type="dcterms:W3CDTF">2025-05-04T12:59:46Z</dcterms:created>
  <dcterms:modified xsi:type="dcterms:W3CDTF">2026-05-23T11:50:54Z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0x01010054AD4F1B13FF9345B8F28DF3083A8242</vt:lpwstr>
  </property>
  <property fmtid="{D5CDD505-2E9C-101B-9397-08002B2CF9AE}" pid="3" name="MediaServiceImageTags">
    <vt:lpwstr/>
  </property>
</Properties>
</file>